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62" r:id="rId2"/>
    <p:sldMasterId id="2147483674" r:id="rId3"/>
    <p:sldMasterId id="2147483676" r:id="rId4"/>
  </p:sldMasterIdLst>
  <p:notesMasterIdLst>
    <p:notesMasterId r:id="rId74"/>
  </p:notesMasterIdLst>
  <p:sldIdLst>
    <p:sldId id="256" r:id="rId5"/>
    <p:sldId id="257" r:id="rId6"/>
    <p:sldId id="258" r:id="rId7"/>
    <p:sldId id="370" r:id="rId8"/>
    <p:sldId id="265" r:id="rId9"/>
    <p:sldId id="427" r:id="rId10"/>
    <p:sldId id="482" r:id="rId11"/>
    <p:sldId id="362" r:id="rId12"/>
    <p:sldId id="271" r:id="rId13"/>
    <p:sldId id="268" r:id="rId14"/>
    <p:sldId id="441" r:id="rId15"/>
    <p:sldId id="442" r:id="rId16"/>
    <p:sldId id="443" r:id="rId17"/>
    <p:sldId id="444" r:id="rId18"/>
    <p:sldId id="445" r:id="rId19"/>
    <p:sldId id="446" r:id="rId20"/>
    <p:sldId id="447" r:id="rId21"/>
    <p:sldId id="448" r:id="rId22"/>
    <p:sldId id="449" r:id="rId23"/>
    <p:sldId id="305" r:id="rId24"/>
    <p:sldId id="450" r:id="rId25"/>
    <p:sldId id="451" r:id="rId26"/>
    <p:sldId id="452" r:id="rId27"/>
    <p:sldId id="453" r:id="rId28"/>
    <p:sldId id="454" r:id="rId29"/>
    <p:sldId id="455" r:id="rId30"/>
    <p:sldId id="456" r:id="rId31"/>
    <p:sldId id="457" r:id="rId32"/>
    <p:sldId id="458" r:id="rId33"/>
    <p:sldId id="459" r:id="rId34"/>
    <p:sldId id="460" r:id="rId35"/>
    <p:sldId id="461" r:id="rId36"/>
    <p:sldId id="462" r:id="rId37"/>
    <p:sldId id="463" r:id="rId38"/>
    <p:sldId id="464" r:id="rId39"/>
    <p:sldId id="465" r:id="rId40"/>
    <p:sldId id="466" r:id="rId41"/>
    <p:sldId id="430" r:id="rId42"/>
    <p:sldId id="467" r:id="rId43"/>
    <p:sldId id="468" r:id="rId44"/>
    <p:sldId id="469" r:id="rId45"/>
    <p:sldId id="470" r:id="rId46"/>
    <p:sldId id="471" r:id="rId47"/>
    <p:sldId id="472" r:id="rId48"/>
    <p:sldId id="473" r:id="rId49"/>
    <p:sldId id="474" r:id="rId50"/>
    <p:sldId id="475" r:id="rId51"/>
    <p:sldId id="476" r:id="rId52"/>
    <p:sldId id="477" r:id="rId53"/>
    <p:sldId id="478" r:id="rId54"/>
    <p:sldId id="479" r:id="rId55"/>
    <p:sldId id="480" r:id="rId56"/>
    <p:sldId id="481" r:id="rId57"/>
    <p:sldId id="483" r:id="rId58"/>
    <p:sldId id="484" r:id="rId59"/>
    <p:sldId id="485" r:id="rId60"/>
    <p:sldId id="486" r:id="rId61"/>
    <p:sldId id="487" r:id="rId62"/>
    <p:sldId id="488" r:id="rId63"/>
    <p:sldId id="489" r:id="rId64"/>
    <p:sldId id="490" r:id="rId65"/>
    <p:sldId id="491" r:id="rId66"/>
    <p:sldId id="492" r:id="rId67"/>
    <p:sldId id="493" r:id="rId68"/>
    <p:sldId id="269" r:id="rId69"/>
    <p:sldId id="276" r:id="rId70"/>
    <p:sldId id="277" r:id="rId71"/>
    <p:sldId id="363" r:id="rId72"/>
    <p:sldId id="263" r:id="rId73"/>
  </p:sldIdLst>
  <p:sldSz cx="9144000" cy="6858000" type="screen4x3"/>
  <p:notesSz cx="6858000" cy="9144000"/>
  <p:embeddedFontLst>
    <p:embeddedFont>
      <p:font typeface="나눔스퀘어_ac" pitchFamily="50" charset="-127"/>
      <p:regular r:id="rId75"/>
    </p:embeddedFont>
    <p:embeddedFont>
      <p:font typeface="타이포_스톰 B" pitchFamily="18" charset="-127"/>
      <p:regular r:id="rId76"/>
    </p:embeddedFont>
    <p:embeddedFont>
      <p:font typeface="맑은 고딕" pitchFamily="50" charset="-127"/>
      <p:regular r:id="rId77"/>
      <p:bold r:id="rId78"/>
    </p:embeddedFont>
    <p:embeddedFont>
      <p:font typeface="Consolas" pitchFamily="49" charset="0"/>
      <p:regular r:id="rId79"/>
      <p:bold r:id="rId80"/>
      <p:italic r:id="rId81"/>
      <p:boldItalic r:id="rId82"/>
    </p:embeddedFont>
    <p:embeddedFont>
      <p:font typeface="Calibri" pitchFamily="34" charset="0"/>
      <p:regular r:id="rId83"/>
      <p:bold r:id="rId84"/>
      <p:italic r:id="rId85"/>
      <p:boldItalic r:id="rId86"/>
    </p:embeddedFont>
    <p:embeddedFont>
      <p:font typeface="Calibri Light" pitchFamily="34" charset="0"/>
      <p:regular r:id="rId87"/>
      <p:italic r:id="rId88"/>
    </p:embeddedFont>
    <p:embeddedFont>
      <p:font typeface="Bahnschrift Light SemiCondensed" pitchFamily="34" charset="0"/>
      <p:regular r:id="rId89"/>
    </p:embeddedFont>
    <p:embeddedFont>
      <p:font typeface="나눔스퀘어_ac ExtraBold" pitchFamily="50" charset="-127"/>
      <p:bold r:id="rId9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7E89"/>
    <a:srgbClr val="FDBBC1"/>
    <a:srgbClr val="94C3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6429" autoAdjust="0"/>
  </p:normalViewPr>
  <p:slideViewPr>
    <p:cSldViewPr snapToGrid="0">
      <p:cViewPr varScale="1">
        <p:scale>
          <a:sx n="112" d="100"/>
          <a:sy n="112" d="100"/>
        </p:scale>
        <p:origin x="-150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10.fntdata"/><Relationship Id="rId89" Type="http://schemas.openxmlformats.org/officeDocument/2006/relationships/font" Target="fonts/font15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notesMaster" Target="notesMasters/notesMaster1.xml"/><Relationship Id="rId79" Type="http://schemas.openxmlformats.org/officeDocument/2006/relationships/font" Target="fonts/font5.fntdata"/><Relationship Id="rId5" Type="http://schemas.openxmlformats.org/officeDocument/2006/relationships/slide" Target="slides/slide1.xml"/><Relationship Id="rId90" Type="http://schemas.openxmlformats.org/officeDocument/2006/relationships/font" Target="fonts/font16.fntdata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font" Target="fonts/font6.fntdata"/><Relationship Id="rId85" Type="http://schemas.openxmlformats.org/officeDocument/2006/relationships/font" Target="fonts/font11.fntdata"/><Relationship Id="rId9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1.fntdata"/><Relationship Id="rId83" Type="http://schemas.openxmlformats.org/officeDocument/2006/relationships/font" Target="fonts/font9.fntdata"/><Relationship Id="rId88" Type="http://schemas.openxmlformats.org/officeDocument/2006/relationships/font" Target="fonts/font14.fntdata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font" Target="fonts/font12.fntdata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2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13.fntdata"/><Relationship Id="rId61" Type="http://schemas.openxmlformats.org/officeDocument/2006/relationships/slide" Target="slides/slide57.xml"/><Relationship Id="rId82" Type="http://schemas.openxmlformats.org/officeDocument/2006/relationships/font" Target="fonts/font8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C72940-44EF-4FB7-AB25-A5F13213BF8F}" type="datetimeFigureOut">
              <a:rPr lang="ko-KR" altLang="en-US" smtClean="0"/>
              <a:t>2020-05-26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E9E92-FDD1-4DC3-860A-956C9F2D4B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297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8830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229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50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823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0412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8861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9017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6619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667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1634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97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012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0284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7619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1734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65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493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542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130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351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900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08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151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4E6-86DF-4CE1-907D-31912E1E7929}" type="datetimeFigureOut">
              <a:rPr lang="ko-KR" altLang="en-US" smtClean="0"/>
              <a:t>2020-05-26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14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3429004"/>
            <a:ext cx="9144000" cy="3428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631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685783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B64E6-86DF-4CE1-907D-31912E1E7929}" type="datetimeFigureOut">
              <a:rPr lang="ko-KR" altLang="en-US" smtClean="0"/>
              <a:t>2020-05-26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1368A-DC63-4185-8487-57DEBFF28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331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323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E2096-4DA0-444D-886D-5455F907FF5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CA745-40D4-4AA3-A873-15FCB194EF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734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1.jpg"/><Relationship Id="rId7" Type="http://schemas.openxmlformats.org/officeDocument/2006/relationships/image" Target="../media/image28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10" Type="http://schemas.openxmlformats.org/officeDocument/2006/relationships/image" Target="../media/image31.jpg"/><Relationship Id="rId4" Type="http://schemas.openxmlformats.org/officeDocument/2006/relationships/image" Target="../media/image25.jpg"/><Relationship Id="rId9" Type="http://schemas.openxmlformats.org/officeDocument/2006/relationships/image" Target="../media/image30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13" Type="http://schemas.openxmlformats.org/officeDocument/2006/relationships/image" Target="../media/image43.jpg"/><Relationship Id="rId3" Type="http://schemas.openxmlformats.org/officeDocument/2006/relationships/image" Target="../media/image33.jpg"/><Relationship Id="rId7" Type="http://schemas.openxmlformats.org/officeDocument/2006/relationships/image" Target="../media/image37.jpg"/><Relationship Id="rId12" Type="http://schemas.openxmlformats.org/officeDocument/2006/relationships/image" Target="../media/image42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6.jpg"/><Relationship Id="rId11" Type="http://schemas.openxmlformats.org/officeDocument/2006/relationships/image" Target="../media/image41.jpg"/><Relationship Id="rId5" Type="http://schemas.openxmlformats.org/officeDocument/2006/relationships/image" Target="../media/image35.jpg"/><Relationship Id="rId10" Type="http://schemas.openxmlformats.org/officeDocument/2006/relationships/image" Target="../media/image40.jpg"/><Relationship Id="rId4" Type="http://schemas.openxmlformats.org/officeDocument/2006/relationships/image" Target="../media/image34.jpg"/><Relationship Id="rId9" Type="http://schemas.openxmlformats.org/officeDocument/2006/relationships/image" Target="../media/image39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45.jpg"/><Relationship Id="rId7" Type="http://schemas.openxmlformats.org/officeDocument/2006/relationships/image" Target="../media/image49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6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703762" y="1780734"/>
            <a:ext cx="1808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/>
            <a:r>
              <a:rPr lang="en-US" altLang="ko-KR" sz="5400" b="1" spc="225" dirty="0" smtClean="0">
                <a:solidFill>
                  <a:srgbClr val="30302A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PMS</a:t>
            </a:r>
            <a:endParaRPr lang="ko-KR" altLang="en-US" sz="4800" b="1" spc="225" dirty="0">
              <a:solidFill>
                <a:srgbClr val="30302A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35020" y="1266937"/>
            <a:ext cx="1745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/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FINAL</a:t>
            </a:r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latin typeface="+mj-ea"/>
                <a:ea typeface="+mj-ea"/>
              </a:rPr>
              <a:t> </a:t>
            </a:r>
            <a:r>
              <a:rPr lang="en-US" altLang="ko-KR" sz="1600" b="1" dirty="0">
                <a:ln w="22225">
                  <a:noFill/>
                </a:ln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P</a:t>
            </a:r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ROJECT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0" y="5115697"/>
            <a:ext cx="9144000" cy="174230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238"/>
          <a:stretch/>
        </p:blipFill>
        <p:spPr>
          <a:xfrm>
            <a:off x="16476" y="3689589"/>
            <a:ext cx="9183081" cy="19689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97075" y="5748866"/>
            <a:ext cx="38218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이준석       이연학       유재인       김하나       김진수       김형규       전현규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9144000" cy="590204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8" name="TextBox 7"/>
          <p:cNvSpPr txBox="1"/>
          <p:nvPr/>
        </p:nvSpPr>
        <p:spPr>
          <a:xfrm>
            <a:off x="3651664" y="2460535"/>
            <a:ext cx="19127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i="1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</a:t>
            </a:r>
            <a:r>
              <a:rPr lang="en-US" altLang="ko-KR" sz="1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roject </a:t>
            </a:r>
            <a:r>
              <a:rPr lang="en-US" altLang="ko-KR" sz="1100" b="1" i="1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</a:t>
            </a:r>
            <a:r>
              <a:rPr lang="en-US" altLang="ko-KR" sz="1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anagement </a:t>
            </a:r>
            <a:r>
              <a:rPr lang="en-US" altLang="ko-KR" sz="1100" b="1" i="1" dirty="0" smtClean="0">
                <a:solidFill>
                  <a:srgbClr val="FDBBC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</a:t>
            </a:r>
            <a:r>
              <a:rPr lang="en-US" altLang="ko-KR" sz="1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ystem</a:t>
            </a:r>
            <a:endParaRPr lang="ko-KR" altLang="en-US" sz="1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28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</a:t>
            </a:r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creen </a:t>
            </a:r>
            <a:r>
              <a:rPr lang="en-US" altLang="ko-KR" sz="32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3200" dirty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esign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32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567275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endParaRPr lang="en-US" altLang="ko-KR" sz="2800" dirty="0" smtClean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총괄</a:t>
            </a: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84078" y="3685324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46806" y="3882924"/>
            <a:ext cx="52290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김형준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235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21" name="직사각형 20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CEO/CTO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권한 설정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직원리스트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" y="565388"/>
            <a:ext cx="9020432" cy="2802847"/>
          </a:xfrm>
          <a:prstGeom prst="rect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74141" y="4315330"/>
            <a:ext cx="6857858" cy="230832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Mapper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CEO, CTO 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사원리스트 불러오기 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&lt;!–- pagination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SELECT 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*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SELECT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rownum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cnt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a.name,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a.GRADE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a.DEPT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a.EMAIL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a.PHONE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 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(select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c.CNAME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from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b,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pmscodes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c where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b.mno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and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b.mdiv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c.cno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 </a:t>
            </a: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cname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pmsemp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a 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WHERE NOT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a.grade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LIKE '%'||'</a:t>
            </a:r>
            <a:r>
              <a:rPr lang="ko-KR" alt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대표이사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'||'%'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ORDER BY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asc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cnt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BETWEEN #{start} AND #{end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130379" y="2265405"/>
            <a:ext cx="0" cy="203779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 flipV="1">
            <a:off x="4712043" y="3163330"/>
            <a:ext cx="1" cy="115200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162314" y="2886331"/>
            <a:ext cx="1883849" cy="276999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sch.setBlocksize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(3);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43013" y="736706"/>
            <a:ext cx="1798890" cy="276999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sch.setPageSize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(5);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98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" y="565388"/>
            <a:ext cx="9020432" cy="2802847"/>
          </a:xfrm>
          <a:prstGeom prst="rect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74141" y="4569717"/>
            <a:ext cx="4572000" cy="2123658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Mapper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CEO, CTO 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사원리스트 불러오기 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select id="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getemp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resultType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pmsemp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parameterType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SELECT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a.name,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a.GRADE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a.DEPT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a.EMAIL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a.PHONE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 </a:t>
            </a:r>
          </a:p>
          <a:p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c.CNAME,b.pnoFROM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pmsemp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a,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b,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pmscodes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c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b.mdiv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c.cno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(+)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AND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b.mno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(+)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AND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#{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eno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&lt;/select&gt;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444843" y="2531924"/>
            <a:ext cx="0" cy="203779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CEO/CTO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권한 설정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직원리스트 상세이동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983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8238" y="405161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CEO/CTO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권한 설정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CTO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설정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6" y="520388"/>
            <a:ext cx="9020432" cy="298069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172998" y="3350489"/>
            <a:ext cx="2693772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&lt;!–PMS</a:t>
            </a:r>
            <a:r>
              <a:rPr lang="ko-KR" altLang="en-US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에 등록되어있는지 확인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&lt;select&gt;</a:t>
            </a: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select count(*)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where 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mno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=#{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eno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526695" y="3807388"/>
            <a:ext cx="3976816" cy="830997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pms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에 </a:t>
            </a:r>
            <a:r>
              <a:rPr lang="ko-KR" altLang="en-US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등록안된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 경우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PM</a:t>
            </a:r>
            <a:r>
              <a:rPr lang="ko-KR" altLang="en-US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으로등록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insert&gt;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insert into </a:t>
            </a:r>
            <a:r>
              <a:rPr lang="en-US" altLang="ko-KR" sz="1200" dirty="0" err="1">
                <a:solidFill>
                  <a:prstClr val="black"/>
                </a:solidFill>
              </a:rPr>
              <a:t>pmsmember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 values(#{</a:t>
            </a:r>
            <a:r>
              <a:rPr lang="en-US" altLang="ko-KR" sz="1200" dirty="0" err="1">
                <a:solidFill>
                  <a:prstClr val="black"/>
                </a:solidFill>
              </a:rPr>
              <a:t>eno</a:t>
            </a:r>
            <a:r>
              <a:rPr lang="en-US" altLang="ko-KR" sz="1200" dirty="0">
                <a:solidFill>
                  <a:prstClr val="black"/>
                </a:solidFill>
              </a:rPr>
              <a:t>}, #{pass}, 3, #{phone}, null)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48045" y="4770360"/>
            <a:ext cx="2244812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&lt;!-- PM 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권한해제 설정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update&gt;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UPDATE </a:t>
            </a:r>
            <a:r>
              <a:rPr lang="en-US" altLang="ko-KR" sz="1200" dirty="0" err="1">
                <a:solidFill>
                  <a:prstClr val="black"/>
                </a:solidFill>
              </a:rPr>
              <a:t>pmsmember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SET mdiv=9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WHERE mdiv=3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526695" y="5607040"/>
            <a:ext cx="3976816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&lt;!-- PM </a:t>
            </a:r>
            <a:r>
              <a:rPr lang="ko-KR" altLang="en-US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권한 설정  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&lt;update&gt;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UPDATE </a:t>
            </a:r>
            <a:r>
              <a:rPr lang="en-US" altLang="ko-KR" sz="1200" dirty="0" err="1">
                <a:solidFill>
                  <a:prstClr val="black"/>
                </a:solidFill>
              </a:rPr>
              <a:t>pmsmember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SET mdiv=3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</a:rPr>
              <a:t>mno</a:t>
            </a:r>
            <a:r>
              <a:rPr lang="en-US" altLang="ko-KR" sz="1200" dirty="0">
                <a:solidFill>
                  <a:prstClr val="black"/>
                </a:solidFill>
              </a:rPr>
              <a:t>=#{</a:t>
            </a:r>
            <a:r>
              <a:rPr lang="en-US" altLang="ko-KR" sz="1200" dirty="0" err="1">
                <a:solidFill>
                  <a:prstClr val="black"/>
                </a:solidFill>
              </a:rPr>
              <a:t>eno</a:t>
            </a:r>
            <a:r>
              <a:rPr lang="en-US" altLang="ko-KR" sz="1200" dirty="0">
                <a:solidFill>
                  <a:prstClr val="black"/>
                </a:solidFill>
              </a:rPr>
              <a:t>}</a:t>
            </a: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516530" y="1016381"/>
            <a:ext cx="2998573" cy="230832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Service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public void </a:t>
            </a:r>
            <a:r>
              <a:rPr lang="en-US" altLang="ko-KR" sz="1200" dirty="0" err="1">
                <a:solidFill>
                  <a:prstClr val="black"/>
                </a:solidFill>
              </a:rPr>
              <a:t>updateCto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pmsemp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updateCto</a:t>
            </a:r>
            <a:r>
              <a:rPr lang="en-US" altLang="ko-KR" sz="1200" dirty="0">
                <a:solidFill>
                  <a:prstClr val="black"/>
                </a:solidFill>
              </a:rPr>
              <a:t>) {</a:t>
            </a:r>
          </a:p>
          <a:p>
            <a:r>
              <a:rPr lang="en-US" altLang="ko-KR" sz="1200" dirty="0" err="1">
                <a:solidFill>
                  <a:prstClr val="black"/>
                </a:solidFill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u="sng" dirty="0" err="1">
                <a:solidFill>
                  <a:prstClr val="black"/>
                </a:solidFill>
              </a:rPr>
              <a:t>isMem</a:t>
            </a:r>
            <a:r>
              <a:rPr lang="en-US" altLang="ko-KR" sz="1200" u="sng" dirty="0">
                <a:solidFill>
                  <a:prstClr val="black"/>
                </a:solidFill>
              </a:rPr>
              <a:t> = </a:t>
            </a:r>
            <a:r>
              <a:rPr lang="en-US" altLang="ko-KR" sz="1200" u="sng" dirty="0" err="1">
                <a:solidFill>
                  <a:prstClr val="black"/>
                </a:solidFill>
              </a:rPr>
              <a:t>rep.memCheck</a:t>
            </a:r>
            <a:r>
              <a:rPr lang="en-US" altLang="ko-KR" sz="1200" u="sng" dirty="0">
                <a:solidFill>
                  <a:prstClr val="black"/>
                </a:solidFill>
              </a:rPr>
              <a:t>(</a:t>
            </a:r>
            <a:r>
              <a:rPr lang="en-US" altLang="ko-KR" sz="1200" u="sng" dirty="0" err="1">
                <a:solidFill>
                  <a:prstClr val="black"/>
                </a:solidFill>
              </a:rPr>
              <a:t>updateCto</a:t>
            </a:r>
            <a:r>
              <a:rPr lang="en-US" altLang="ko-KR" sz="1200" u="sng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if(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isMem</a:t>
            </a:r>
            <a:r>
              <a:rPr lang="en-US" altLang="ko-KR" sz="1200" dirty="0">
                <a:solidFill>
                  <a:prstClr val="black"/>
                </a:solidFill>
              </a:rPr>
              <a:t>==0) {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// </a:t>
            </a:r>
            <a:r>
              <a:rPr lang="ko-KR" altLang="en-US" sz="1200" dirty="0">
                <a:solidFill>
                  <a:prstClr val="black"/>
                </a:solidFill>
              </a:rPr>
              <a:t>기존 </a:t>
            </a:r>
            <a:r>
              <a:rPr lang="en-US" altLang="ko-KR" sz="1200" dirty="0">
                <a:solidFill>
                  <a:prstClr val="black"/>
                </a:solidFill>
              </a:rPr>
              <a:t>CTO</a:t>
            </a:r>
            <a:r>
              <a:rPr lang="ko-KR" altLang="en-US" sz="1200" dirty="0">
                <a:solidFill>
                  <a:prstClr val="black"/>
                </a:solidFill>
              </a:rPr>
              <a:t>권한 변경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rep.updatepmsemp2();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// </a:t>
            </a:r>
            <a:r>
              <a:rPr lang="ko-KR" altLang="en-US" sz="1200" dirty="0">
                <a:solidFill>
                  <a:prstClr val="black"/>
                </a:solidFill>
              </a:rPr>
              <a:t>새로운 </a:t>
            </a:r>
            <a:r>
              <a:rPr lang="en-US" altLang="ko-KR" sz="1200" dirty="0">
                <a:solidFill>
                  <a:prstClr val="black"/>
                </a:solidFill>
              </a:rPr>
              <a:t>CTO Member</a:t>
            </a:r>
            <a:r>
              <a:rPr lang="ko-KR" altLang="en-US" sz="1200" dirty="0">
                <a:solidFill>
                  <a:prstClr val="black"/>
                </a:solidFill>
              </a:rPr>
              <a:t>등록</a:t>
            </a:r>
          </a:p>
          <a:p>
            <a:r>
              <a:rPr lang="en-US" altLang="ko-KR" sz="1200" dirty="0" err="1">
                <a:solidFill>
                  <a:prstClr val="black"/>
                </a:solidFill>
              </a:rPr>
              <a:t>updateCto.setPass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makePass</a:t>
            </a:r>
            <a:r>
              <a:rPr lang="en-US" altLang="ko-KR" sz="1200" dirty="0">
                <a:solidFill>
                  <a:prstClr val="black"/>
                </a:solidFill>
              </a:rPr>
              <a:t>("1234qwer!"));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</a:rPr>
              <a:t>rep.insertMem1(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updateCto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}else{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rep.updatepmsemp2();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rep.updatepmsemp1(</a:t>
            </a:r>
            <a:r>
              <a:rPr lang="en-US" altLang="ko-KR" sz="1200" dirty="0" err="1">
                <a:solidFill>
                  <a:prstClr val="black"/>
                </a:solidFill>
              </a:rPr>
              <a:t>updateCto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1453974" y="4407552"/>
            <a:ext cx="0" cy="33804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2601095" y="4407552"/>
            <a:ext cx="1903975" cy="1040864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2614482" y="5456653"/>
            <a:ext cx="1912213" cy="80862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24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8238" y="405161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CEO/CTO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권한 설정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PM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설정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6" y="520388"/>
            <a:ext cx="9020432" cy="298069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928549" y="2604180"/>
            <a:ext cx="2401330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&lt;!– </a:t>
            </a:r>
            <a:r>
              <a:rPr lang="ko-KR" altLang="en-US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현재 생성된 프로젝트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&lt;select&gt;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select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pmsproject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order by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asc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2323070" y="3015049"/>
            <a:ext cx="605479" cy="462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72998" y="3350489"/>
            <a:ext cx="2693772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&lt;!–PMS</a:t>
            </a:r>
            <a:r>
              <a:rPr lang="ko-KR" altLang="en-US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에 등록되어있는지 확인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&lt;select&gt;</a:t>
            </a: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select count(*)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where 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mno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=#{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eno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526695" y="3807388"/>
            <a:ext cx="3976816" cy="830997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pms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에 </a:t>
            </a:r>
            <a:r>
              <a:rPr lang="ko-KR" altLang="en-US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등록안된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 경우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PM</a:t>
            </a:r>
            <a:r>
              <a:rPr lang="ko-KR" altLang="en-US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으로등록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insert&gt;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insert 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into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values(#{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eno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}, #{pass}, 4, #{phone}, #{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})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48045" y="4770360"/>
            <a:ext cx="2244812" cy="120032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&lt;!-- PM 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권한해제 설정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update&gt;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UPDATE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SET mdiv=9,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=null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WHERE mdiv=4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and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=#{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526695" y="5607040"/>
            <a:ext cx="3976816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&lt;!-- PM </a:t>
            </a:r>
            <a:r>
              <a:rPr lang="ko-KR" altLang="en-US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권한 설정  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&lt;update&gt;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UPDATE 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SET mdiv=4, 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=#{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WHERE 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mno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=#{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eno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445211" y="573743"/>
            <a:ext cx="3564924" cy="2308324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Service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public 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void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updatePm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pmsemp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updatePm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isMem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rep.memCheck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updatePm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if(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isMem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==0) {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기존 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PM</a:t>
            </a:r>
            <a:r>
              <a:rPr lang="ko-KR" alt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권한 변경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rep.updatePm2(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updatePm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새로운 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PM Member</a:t>
            </a:r>
            <a:r>
              <a:rPr lang="ko-KR" alt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등록</a:t>
            </a:r>
          </a:p>
          <a:p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updatePm.setPass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makePass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("1234qwer!"));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rep.insertMem2(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updatePm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}else{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rep.updatePm2(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updatePm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rep.updatePm1(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updatePm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1453974" y="4407552"/>
            <a:ext cx="0" cy="33804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2601095" y="4407552"/>
            <a:ext cx="1903975" cy="1040864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2614482" y="5456653"/>
            <a:ext cx="1912213" cy="80862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86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-4118" y="405161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 추가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6" y="538742"/>
            <a:ext cx="9020432" cy="297057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1412790" y="5515184"/>
            <a:ext cx="2739081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pms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등록된 직원 팀원추가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&lt;update&gt;</a:t>
            </a:r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UPDATE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SET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=#{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}, mdiv=5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mno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=#{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eno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79774" y="5515185"/>
            <a:ext cx="3974758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&lt;!-- </a:t>
            </a:r>
            <a:r>
              <a:rPr lang="en-US" altLang="ko-KR" sz="1200" dirty="0" err="1">
                <a:solidFill>
                  <a:srgbClr val="FF0000"/>
                </a:solidFill>
              </a:rPr>
              <a:t>pms</a:t>
            </a:r>
            <a:r>
              <a:rPr lang="ko-KR" altLang="en-US" sz="1200" dirty="0" err="1">
                <a:solidFill>
                  <a:srgbClr val="FF0000"/>
                </a:solidFill>
              </a:rPr>
              <a:t>등록안된</a:t>
            </a:r>
            <a:r>
              <a:rPr lang="ko-KR" altLang="en-US" sz="1200" dirty="0">
                <a:solidFill>
                  <a:srgbClr val="FF0000"/>
                </a:solidFill>
              </a:rPr>
              <a:t> 직원 팀원추가 </a:t>
            </a:r>
            <a:r>
              <a:rPr lang="en-US" altLang="ko-KR" sz="1200" dirty="0">
                <a:solidFill>
                  <a:srgbClr val="FF0000"/>
                </a:solidFill>
              </a:rPr>
              <a:t>--&gt;</a:t>
            </a:r>
            <a:endParaRPr lang="en-US" altLang="ko-KR" sz="1200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&lt;insert&gt;</a:t>
            </a:r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insert into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values(#{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eno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}, #{pass}, 5, #{phone}, #{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&lt;/insert&gt;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2997" y="1982132"/>
            <a:ext cx="3536090" cy="1754326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Service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//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PM 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팀원 추가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public void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insPm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pmsemp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insertPm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isMem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rep.memCheck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insertPm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if(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isMem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==0) {</a:t>
            </a:r>
          </a:p>
          <a:p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insertPm.setPass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makePass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("1234qwer!"));</a:t>
            </a:r>
          </a:p>
          <a:p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rep.insPNum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insertPm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}else{</a:t>
            </a:r>
          </a:p>
          <a:p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rep.updPNum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insertPm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015047" y="3874958"/>
            <a:ext cx="2693772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&lt;!–PMS</a:t>
            </a:r>
            <a:r>
              <a:rPr lang="ko-KR" altLang="en-US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에 등록되어있는지 확인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&lt;select&gt;</a:t>
            </a: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select count(*)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where 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mno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=#{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eno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2644346" y="4890621"/>
            <a:ext cx="1709347" cy="62456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4353693" y="4890621"/>
            <a:ext cx="1659929" cy="62456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endCxn id="13" idx="3"/>
          </p:cNvCxnSpPr>
          <p:nvPr/>
        </p:nvCxnSpPr>
        <p:spPr>
          <a:xfrm flipH="1">
            <a:off x="5708819" y="3388204"/>
            <a:ext cx="2372502" cy="994586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40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6" y="520388"/>
            <a:ext cx="9020432" cy="307954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30660" y="4154738"/>
            <a:ext cx="4131276" cy="1754326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&lt;!-- pm 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프로젝트 팀원 삭제 리스트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&lt;select&gt;</a:t>
            </a:r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SELECT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a.name,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a.GRADE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a.DEPT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a.EMAIL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a.PHONE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,  </a:t>
            </a:r>
          </a:p>
          <a:p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c.CNAME,b.pno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pmsemp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a,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b,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pmscodes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c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a.eno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b.mno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and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b.mdiv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c.cno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AND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b.pno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=#{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AND </a:t>
            </a:r>
            <a:r>
              <a:rPr lang="en-US" altLang="ko-KR" sz="12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b.mdiv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=5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2199503" y="2603106"/>
            <a:ext cx="8238" cy="1551632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PM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삭제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87546" y="4524069"/>
            <a:ext cx="1977080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&lt;!--</a:t>
            </a:r>
            <a:r>
              <a:rPr lang="ko-KR" altLang="en-US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팀원 삭제 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  <a:endParaRPr lang="en-US" altLang="ko-KR" sz="1200" dirty="0" smtClean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&lt;update&gt;</a:t>
            </a:r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UPDATE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pmsmember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SET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=null, mdiv=9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mno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=#{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eno</a:t>
            </a:r>
            <a:r>
              <a:rPr lang="en-US" altLang="ko-KR" sz="12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/>
          <p:cNvCxnSpPr>
            <a:endCxn id="5" idx="0"/>
          </p:cNvCxnSpPr>
          <p:nvPr/>
        </p:nvCxnSpPr>
        <p:spPr>
          <a:xfrm flipH="1">
            <a:off x="6376086" y="3454947"/>
            <a:ext cx="1688757" cy="1069122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36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인사관리자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수정처리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6" y="520388"/>
            <a:ext cx="9020431" cy="28406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501080" y="1940757"/>
            <a:ext cx="1960605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직급 리스트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select&gt;</a:t>
            </a:r>
            <a:endParaRPr lang="en-US" altLang="ko-KR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select DISTINCT grade 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pmsemp</a:t>
            </a:r>
            <a:endParaRPr lang="en-US" altLang="ko-KR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order by grade </a:t>
            </a:r>
            <a:r>
              <a:rPr lang="en-US" altLang="ko-KR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asc</a:t>
            </a:r>
            <a:r>
              <a:rPr lang="en-US" altLang="ko-KR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501080" y="670406"/>
            <a:ext cx="1960605" cy="120032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&lt;!-- </a:t>
            </a:r>
            <a:r>
              <a:rPr lang="ko-KR" altLang="en-US" sz="1200" dirty="0">
                <a:solidFill>
                  <a:srgbClr val="FF0000"/>
                </a:solidFill>
              </a:rPr>
              <a:t>부서 리스트 </a:t>
            </a:r>
            <a:r>
              <a:rPr lang="en-US" altLang="ko-KR" sz="1200" dirty="0">
                <a:solidFill>
                  <a:srgbClr val="FF0000"/>
                </a:solidFill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</a:rPr>
              <a:t>select&gt;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select DISTINCT </a:t>
            </a:r>
            <a:r>
              <a:rPr lang="en-US" altLang="ko-KR" sz="1200" dirty="0" err="1">
                <a:solidFill>
                  <a:prstClr val="black"/>
                </a:solidFill>
              </a:rPr>
              <a:t>dept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from </a:t>
            </a:r>
            <a:r>
              <a:rPr lang="en-US" altLang="ko-KR" sz="1200" dirty="0" err="1">
                <a:solidFill>
                  <a:prstClr val="black"/>
                </a:solidFill>
              </a:rPr>
              <a:t>pmsemp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</a:rPr>
              <a:t>dept</a:t>
            </a:r>
            <a:r>
              <a:rPr lang="en-US" altLang="ko-KR" sz="1200" dirty="0">
                <a:solidFill>
                  <a:prstClr val="black"/>
                </a:solidFill>
              </a:rPr>
              <a:t> IS NOT null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order by </a:t>
            </a:r>
            <a:r>
              <a:rPr lang="en-US" altLang="ko-KR" sz="1200" dirty="0" err="1">
                <a:solidFill>
                  <a:prstClr val="black"/>
                </a:solidFill>
              </a:rPr>
              <a:t>dept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</a:rPr>
              <a:t>ASC</a:t>
            </a:r>
            <a:endParaRPr lang="en-US" altLang="ko-KR" sz="1200" dirty="0">
              <a:solidFill>
                <a:prstClr val="black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2689649" y="2105803"/>
            <a:ext cx="807309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2693771" y="1747457"/>
            <a:ext cx="807309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7150445" y="4128192"/>
            <a:ext cx="1820562" cy="1200329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&lt;!-- </a:t>
            </a:r>
            <a:r>
              <a:rPr lang="ko-KR" altLang="en-US" sz="1200" dirty="0">
                <a:solidFill>
                  <a:srgbClr val="FF0000"/>
                </a:solidFill>
              </a:rPr>
              <a:t>사원정보 수정 </a:t>
            </a:r>
            <a:r>
              <a:rPr lang="en-US" altLang="ko-KR" sz="1200" dirty="0">
                <a:solidFill>
                  <a:srgbClr val="FF0000"/>
                </a:solidFill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</a:rPr>
              <a:t>update&gt;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UPDATE </a:t>
            </a:r>
            <a:r>
              <a:rPr lang="en-US" altLang="ko-KR" sz="1200" dirty="0" err="1">
                <a:solidFill>
                  <a:prstClr val="black"/>
                </a:solidFill>
              </a:rPr>
              <a:t>pmsemp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SET </a:t>
            </a:r>
            <a:r>
              <a:rPr lang="en-US" altLang="ko-KR" sz="1200" dirty="0" err="1">
                <a:solidFill>
                  <a:prstClr val="black"/>
                </a:solidFill>
              </a:rPr>
              <a:t>dept</a:t>
            </a:r>
            <a:r>
              <a:rPr lang="en-US" altLang="ko-KR" sz="1200" dirty="0">
                <a:solidFill>
                  <a:prstClr val="black"/>
                </a:solidFill>
              </a:rPr>
              <a:t> =#{</a:t>
            </a:r>
            <a:r>
              <a:rPr lang="en-US" altLang="ko-KR" sz="1200" dirty="0" err="1">
                <a:solidFill>
                  <a:prstClr val="black"/>
                </a:solidFill>
              </a:rPr>
              <a:t>dept</a:t>
            </a:r>
            <a:r>
              <a:rPr lang="en-US" altLang="ko-KR" sz="1200" dirty="0">
                <a:solidFill>
                  <a:prstClr val="black"/>
                </a:solidFill>
              </a:rPr>
              <a:t>}, grade =#{grade}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</a:rPr>
              <a:t>eno</a:t>
            </a:r>
            <a:r>
              <a:rPr lang="en-US" altLang="ko-KR" sz="1200" dirty="0">
                <a:solidFill>
                  <a:prstClr val="black"/>
                </a:solidFill>
              </a:rPr>
              <a:t> =#{</a:t>
            </a:r>
            <a:r>
              <a:rPr lang="en-US" altLang="ko-KR" sz="1200" dirty="0" err="1">
                <a:solidFill>
                  <a:prstClr val="black"/>
                </a:solidFill>
              </a:rPr>
              <a:t>eno</a:t>
            </a:r>
            <a:r>
              <a:rPr lang="en-US" altLang="ko-KR" sz="1200" dirty="0" smtClean="0">
                <a:solidFill>
                  <a:prstClr val="black"/>
                </a:solidFill>
              </a:rPr>
              <a:t>}</a:t>
            </a:r>
            <a:endParaRPr lang="en-US" altLang="ko-KR" sz="1200" dirty="0">
              <a:solidFill>
                <a:prstClr val="black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8110154" y="3295134"/>
            <a:ext cx="36000" cy="82800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66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77795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인사관리자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퇴사처리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6" y="520388"/>
            <a:ext cx="9020431" cy="284065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5119818" y="3511703"/>
            <a:ext cx="2133600" cy="1938992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&lt;!-- </a:t>
            </a:r>
            <a:r>
              <a:rPr lang="ko-KR" altLang="en-US" sz="1200" dirty="0">
                <a:solidFill>
                  <a:srgbClr val="FF0000"/>
                </a:solidFill>
              </a:rPr>
              <a:t>퇴사처리 </a:t>
            </a:r>
            <a:r>
              <a:rPr lang="en-US" altLang="ko-KR" sz="1200" dirty="0">
                <a:solidFill>
                  <a:srgbClr val="FF0000"/>
                </a:solidFill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&lt;!-- </a:t>
            </a:r>
            <a:r>
              <a:rPr lang="en-US" altLang="ko-KR" sz="1200" dirty="0" err="1">
                <a:solidFill>
                  <a:srgbClr val="FF0000"/>
                </a:solidFill>
              </a:rPr>
              <a:t>pms</a:t>
            </a:r>
            <a:r>
              <a:rPr lang="ko-KR" altLang="en-US" sz="1200" dirty="0">
                <a:solidFill>
                  <a:srgbClr val="FF0000"/>
                </a:solidFill>
              </a:rPr>
              <a:t>등록된 직원 </a:t>
            </a:r>
            <a:r>
              <a:rPr lang="en-US" altLang="ko-KR" sz="1200" dirty="0">
                <a:solidFill>
                  <a:srgbClr val="FF0000"/>
                </a:solidFill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&lt;</a:t>
            </a:r>
            <a:r>
              <a:rPr lang="en-US" altLang="ko-KR" sz="1200" dirty="0" smtClean="0">
                <a:solidFill>
                  <a:srgbClr val="FF0000"/>
                </a:solidFill>
              </a:rPr>
              <a:t>update&gt;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UPDATE </a:t>
            </a:r>
            <a:r>
              <a:rPr lang="en-US" altLang="ko-KR" sz="1200" dirty="0" err="1">
                <a:solidFill>
                  <a:prstClr val="black"/>
                </a:solidFill>
              </a:rPr>
              <a:t>pmsemp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SET grade = '</a:t>
            </a:r>
            <a:r>
              <a:rPr lang="ko-KR" altLang="en-US" sz="1200" dirty="0">
                <a:solidFill>
                  <a:prstClr val="black"/>
                </a:solidFill>
              </a:rPr>
              <a:t>퇴사</a:t>
            </a:r>
            <a:r>
              <a:rPr lang="en-US" altLang="ko-KR" sz="1200" dirty="0">
                <a:solidFill>
                  <a:prstClr val="black"/>
                </a:solidFill>
              </a:rPr>
              <a:t>',</a:t>
            </a:r>
            <a:r>
              <a:rPr lang="ko-KR" altLang="en-US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dept</a:t>
            </a:r>
            <a:r>
              <a:rPr lang="en-US" altLang="ko-KR" sz="1200" dirty="0">
                <a:solidFill>
                  <a:prstClr val="black"/>
                </a:solidFill>
              </a:rPr>
              <a:t> = null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</a:rPr>
              <a:t>eno</a:t>
            </a:r>
            <a:r>
              <a:rPr lang="en-US" altLang="ko-KR" sz="1200" dirty="0">
                <a:solidFill>
                  <a:prstClr val="black"/>
                </a:solidFill>
              </a:rPr>
              <a:t> =#{</a:t>
            </a:r>
            <a:r>
              <a:rPr lang="en-US" altLang="ko-KR" sz="1200" dirty="0" err="1">
                <a:solidFill>
                  <a:prstClr val="black"/>
                </a:solidFill>
              </a:rPr>
              <a:t>eno</a:t>
            </a:r>
            <a:r>
              <a:rPr lang="en-US" altLang="ko-KR" sz="1200" dirty="0">
                <a:solidFill>
                  <a:prstClr val="black"/>
                </a:solidFill>
              </a:rPr>
              <a:t>}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&lt;update&gt;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UPDATE </a:t>
            </a:r>
            <a:r>
              <a:rPr lang="en-US" altLang="ko-KR" sz="1200" dirty="0" err="1">
                <a:solidFill>
                  <a:prstClr val="black"/>
                </a:solidFill>
              </a:rPr>
              <a:t>pmsmember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SET mdiv = 8 , </a:t>
            </a:r>
            <a:r>
              <a:rPr lang="en-US" altLang="ko-KR" sz="1200" dirty="0" err="1">
                <a:solidFill>
                  <a:prstClr val="black"/>
                </a:solidFill>
              </a:rPr>
              <a:t>pno</a:t>
            </a:r>
            <a:r>
              <a:rPr lang="en-US" altLang="ko-KR" sz="1200" dirty="0">
                <a:solidFill>
                  <a:prstClr val="black"/>
                </a:solidFill>
              </a:rPr>
              <a:t> = null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</a:rPr>
              <a:t>mno</a:t>
            </a:r>
            <a:r>
              <a:rPr lang="en-US" altLang="ko-KR" sz="1200" dirty="0">
                <a:solidFill>
                  <a:prstClr val="black"/>
                </a:solidFill>
              </a:rPr>
              <a:t> =#{</a:t>
            </a:r>
            <a:r>
              <a:rPr lang="en-US" altLang="ko-KR" sz="1200" dirty="0" err="1">
                <a:solidFill>
                  <a:prstClr val="black"/>
                </a:solidFill>
              </a:rPr>
              <a:t>eno</a:t>
            </a:r>
            <a:r>
              <a:rPr lang="en-US" altLang="ko-KR" sz="1200" dirty="0" smtClean="0">
                <a:solidFill>
                  <a:prstClr val="black"/>
                </a:solidFill>
              </a:rPr>
              <a:t>}</a:t>
            </a:r>
            <a:endParaRPr lang="en-US" altLang="ko-KR" sz="12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119818" y="5611505"/>
            <a:ext cx="2133600" cy="1015663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&lt;!-- </a:t>
            </a:r>
            <a:r>
              <a:rPr lang="ko-KR" altLang="en-US" sz="1200" dirty="0">
                <a:solidFill>
                  <a:srgbClr val="FF0000"/>
                </a:solidFill>
              </a:rPr>
              <a:t>퇴사처리 </a:t>
            </a:r>
            <a:r>
              <a:rPr lang="en-US" altLang="ko-KR" sz="1200" dirty="0">
                <a:solidFill>
                  <a:srgbClr val="FF0000"/>
                </a:solidFill>
              </a:rPr>
              <a:t>--&gt;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&lt;!-- </a:t>
            </a:r>
            <a:r>
              <a:rPr lang="en-US" altLang="ko-KR" sz="1200" dirty="0" err="1">
                <a:solidFill>
                  <a:srgbClr val="FF0000"/>
                </a:solidFill>
              </a:rPr>
              <a:t>pms</a:t>
            </a:r>
            <a:r>
              <a:rPr lang="ko-KR" altLang="en-US" sz="1200" dirty="0">
                <a:solidFill>
                  <a:srgbClr val="FF0000"/>
                </a:solidFill>
              </a:rPr>
              <a:t>등록 안된 직원 </a:t>
            </a:r>
            <a:r>
              <a:rPr lang="en-US" altLang="ko-KR" sz="1200" dirty="0">
                <a:solidFill>
                  <a:srgbClr val="FF0000"/>
                </a:solidFill>
              </a:rPr>
              <a:t>--&gt;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&lt;delete&gt;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delete from </a:t>
            </a:r>
            <a:r>
              <a:rPr lang="en-US" altLang="ko-KR" sz="1200" dirty="0" err="1">
                <a:solidFill>
                  <a:prstClr val="black"/>
                </a:solidFill>
              </a:rPr>
              <a:t>pmsemp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WHERE </a:t>
            </a:r>
            <a:r>
              <a:rPr lang="en-US" altLang="ko-KR" sz="1200" dirty="0" err="1">
                <a:solidFill>
                  <a:prstClr val="black"/>
                </a:solidFill>
              </a:rPr>
              <a:t>eno</a:t>
            </a:r>
            <a:r>
              <a:rPr lang="en-US" altLang="ko-KR" sz="1200" dirty="0">
                <a:solidFill>
                  <a:prstClr val="black"/>
                </a:solidFill>
              </a:rPr>
              <a:t> =#{</a:t>
            </a:r>
            <a:r>
              <a:rPr lang="en-US" altLang="ko-KR" sz="1200" dirty="0" err="1">
                <a:solidFill>
                  <a:prstClr val="black"/>
                </a:solidFill>
              </a:rPr>
              <a:t>eno</a:t>
            </a:r>
            <a:r>
              <a:rPr lang="en-US" altLang="ko-KR" sz="1200" dirty="0" smtClean="0">
                <a:solidFill>
                  <a:prstClr val="black"/>
                </a:solidFill>
              </a:rPr>
              <a:t>}</a:t>
            </a:r>
            <a:endParaRPr lang="en-US" altLang="ko-KR" sz="1200" dirty="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73186" y="4066392"/>
            <a:ext cx="2640233" cy="1938992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service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// </a:t>
            </a:r>
            <a:r>
              <a:rPr lang="ko-KR" altLang="en-US" sz="1200" dirty="0">
                <a:solidFill>
                  <a:srgbClr val="FF0000"/>
                </a:solidFill>
              </a:rPr>
              <a:t>퇴사 처리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public void </a:t>
            </a:r>
            <a:r>
              <a:rPr lang="en-US" altLang="ko-KR" sz="1200" dirty="0" err="1">
                <a:solidFill>
                  <a:prstClr val="black"/>
                </a:solidFill>
              </a:rPr>
              <a:t>deleteG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u="sng" dirty="0" err="1">
                <a:solidFill>
                  <a:prstClr val="black"/>
                </a:solidFill>
              </a:rPr>
              <a:t>pmsemp</a:t>
            </a:r>
            <a:r>
              <a:rPr lang="en-US" altLang="ko-KR" sz="1200" u="sng" dirty="0">
                <a:solidFill>
                  <a:prstClr val="black"/>
                </a:solidFill>
              </a:rPr>
              <a:t> </a:t>
            </a:r>
            <a:r>
              <a:rPr lang="en-US" altLang="ko-KR" sz="1200" u="sng" dirty="0" err="1">
                <a:solidFill>
                  <a:prstClr val="black"/>
                </a:solidFill>
              </a:rPr>
              <a:t>deleteG</a:t>
            </a:r>
            <a:r>
              <a:rPr lang="en-US" altLang="ko-KR" sz="1200" u="sng" dirty="0">
                <a:solidFill>
                  <a:prstClr val="black"/>
                </a:solidFill>
              </a:rPr>
              <a:t>) {</a:t>
            </a:r>
          </a:p>
          <a:p>
            <a:r>
              <a:rPr lang="en-US" altLang="ko-KR" sz="1200" dirty="0" err="1">
                <a:solidFill>
                  <a:prstClr val="black"/>
                </a:solidFill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isMem</a:t>
            </a:r>
            <a:r>
              <a:rPr lang="en-US" altLang="ko-KR" sz="1200" dirty="0">
                <a:solidFill>
                  <a:prstClr val="black"/>
                </a:solidFill>
              </a:rPr>
              <a:t> = </a:t>
            </a:r>
            <a:r>
              <a:rPr lang="en-US" altLang="ko-KR" sz="1200" dirty="0" err="1">
                <a:solidFill>
                  <a:prstClr val="black"/>
                </a:solidFill>
              </a:rPr>
              <a:t>rep.memCheck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deleteG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if(</a:t>
            </a:r>
            <a:r>
              <a:rPr lang="en-US" altLang="ko-KR" sz="1200" dirty="0" err="1">
                <a:solidFill>
                  <a:prstClr val="black"/>
                </a:solidFill>
              </a:rPr>
              <a:t>isMem</a:t>
            </a:r>
            <a:r>
              <a:rPr lang="en-US" altLang="ko-KR" sz="1200" dirty="0">
                <a:solidFill>
                  <a:prstClr val="black"/>
                </a:solidFill>
              </a:rPr>
              <a:t>==0) {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rep.delGrade3(</a:t>
            </a:r>
            <a:r>
              <a:rPr lang="en-US" altLang="ko-KR" sz="1200" dirty="0" err="1">
                <a:solidFill>
                  <a:prstClr val="black"/>
                </a:solidFill>
              </a:rPr>
              <a:t>deleteG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} else {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rep.delGrade1(</a:t>
            </a:r>
            <a:r>
              <a:rPr lang="en-US" altLang="ko-KR" sz="1200" dirty="0" err="1">
                <a:solidFill>
                  <a:prstClr val="black"/>
                </a:solidFill>
              </a:rPr>
              <a:t>deleteG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rep.delGrade2(</a:t>
            </a:r>
            <a:r>
              <a:rPr lang="en-US" altLang="ko-KR" sz="1200" dirty="0" err="1">
                <a:solidFill>
                  <a:prstClr val="black"/>
                </a:solidFill>
              </a:rPr>
              <a:t>deleteG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0798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221968"/>
            <a:ext cx="9144000" cy="814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C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ONTENTS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96690" y="2421867"/>
            <a:ext cx="3648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001.  </a:t>
            </a:r>
            <a:r>
              <a:rPr lang="en-US" altLang="ko-KR" dirty="0" smtClean="0">
                <a:latin typeface="Bahnschrift Light SemiCondensed" panose="020B0502040204020203" pitchFamily="34" charset="0"/>
                <a:ea typeface="타이포_스톰 B" panose="02020503020101020101" pitchFamily="18" charset="-127"/>
              </a:rPr>
              <a:t>Development Environment</a:t>
            </a:r>
            <a:endParaRPr lang="en-US" altLang="ko-KR" dirty="0" smtClean="0">
              <a:latin typeface="Bahnschrift Light SemiCondensed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002.  </a:t>
            </a:r>
            <a:r>
              <a:rPr lang="en-US" altLang="ko-KR" dirty="0" smtClean="0">
                <a:latin typeface="Bahnschrift Light SemiCondensed" panose="020B0502040204020203" pitchFamily="34" charset="0"/>
                <a:ea typeface="타이포_스톰 B" panose="02020503020101020101" pitchFamily="18" charset="-127"/>
              </a:rPr>
              <a:t>Requirements Documentation</a:t>
            </a:r>
            <a:endParaRPr lang="en-US" altLang="ko-KR" dirty="0">
              <a:latin typeface="Bahnschrift Light SemiCondensed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003.  </a:t>
            </a:r>
            <a:r>
              <a:rPr lang="en-US" altLang="ko-KR" dirty="0" smtClean="0">
                <a:latin typeface="Bahnschrift Light SemiCondensed" panose="020B0502040204020203" pitchFamily="34" charset="0"/>
              </a:rPr>
              <a:t>Screen Design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타이포_스톰 B" panose="02020503020101020101" pitchFamily="18" charset="-127"/>
                <a:ea typeface="타이포_스톰 B" panose="02020503020101020101" pitchFamily="18" charset="-127"/>
              </a:rPr>
              <a:t>004.  </a:t>
            </a:r>
            <a:r>
              <a:rPr lang="en-US" altLang="ko-KR" dirty="0" smtClean="0">
                <a:latin typeface="Bahnschrift Light SemiCondensed" panose="020B0502040204020203" pitchFamily="34" charset="0"/>
              </a:rPr>
              <a:t>Review</a:t>
            </a:r>
            <a:endParaRPr lang="ko-KR" altLang="en-US" dirty="0">
              <a:latin typeface="Bahnschrift Light SemiCondensed" panose="020B0502040204020203" pitchFamily="34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8314" y="5592937"/>
            <a:ext cx="9152314" cy="49876"/>
            <a:chOff x="0" y="6058453"/>
            <a:chExt cx="9152314" cy="49876"/>
          </a:xfrm>
        </p:grpSpPr>
        <p:sp>
          <p:nvSpPr>
            <p:cNvPr id="3" name="직사각형 2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705004" y="6062610"/>
              <a:ext cx="4447310" cy="45719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893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2125370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789700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62183" y="3438188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361211" y="3615320"/>
            <a:ext cx="52290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김진수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92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웹 화면</a:t>
              </a:r>
              <a:r>
                <a:rPr lang="en-US" altLang="ko-KR" dirty="0" smtClean="0">
                  <a:solidFill>
                    <a:srgbClr val="EEECE1">
                      <a:lumMod val="50000"/>
                    </a:srgbClr>
                  </a:solidFill>
                </a:rPr>
                <a:t>/</a:t>
              </a:r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핵심코드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18" y="1213328"/>
            <a:ext cx="8312727" cy="4494068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899061" y="2989685"/>
            <a:ext cx="6884189" cy="1839218"/>
            <a:chOff x="724511" y="4414451"/>
            <a:chExt cx="6884189" cy="183921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6525" y="4761042"/>
              <a:ext cx="2162175" cy="134302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861" y="4414451"/>
              <a:ext cx="4743450" cy="7620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24511" y="5176451"/>
              <a:ext cx="4743450" cy="10772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prstClr val="black"/>
                  </a:solidFill>
                </a:rPr>
                <a:t>Service</a:t>
              </a:r>
            </a:p>
            <a:p>
              <a:r>
                <a:rPr lang="en-US" altLang="ko-KR" sz="1600" dirty="0">
                  <a:solidFill>
                    <a:prstClr val="black"/>
                  </a:solidFill>
                </a:rPr>
                <a:t> 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회원의 권한 </a:t>
              </a:r>
              <a:r>
                <a:rPr lang="ko-KR" altLang="en-US" sz="1600" dirty="0" err="1" smtClean="0">
                  <a:solidFill>
                    <a:prstClr val="black"/>
                  </a:solidFill>
                </a:rPr>
                <a:t>코드값에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 따른</a:t>
              </a:r>
              <a:r>
                <a:rPr lang="en-US" altLang="ko-KR" sz="1600" dirty="0">
                  <a:solidFill>
                    <a:prstClr val="black"/>
                  </a:solidFill>
                </a:rPr>
                <a:t> </a:t>
              </a:r>
              <a:r>
                <a:rPr lang="en-US" altLang="ko-KR" sz="1600" dirty="0" err="1" smtClean="0">
                  <a:solidFill>
                    <a:prstClr val="black"/>
                  </a:solidFill>
                </a:rPr>
                <a:t>ck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값을 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view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에 전달</a:t>
              </a:r>
              <a:endParaRPr lang="en-US" altLang="ko-KR" sz="1600" dirty="0" smtClean="0">
                <a:solidFill>
                  <a:prstClr val="black"/>
                </a:solidFill>
              </a:endParaRPr>
            </a:p>
            <a:p>
              <a:r>
                <a:rPr lang="en-US" altLang="ko-KR" sz="1600" dirty="0" smtClean="0">
                  <a:solidFill>
                    <a:prstClr val="black"/>
                  </a:solidFill>
                </a:rPr>
                <a:t>View</a:t>
              </a:r>
              <a:endParaRPr lang="en-US" altLang="ko-KR" sz="1600" dirty="0">
                <a:solidFill>
                  <a:prstClr val="black"/>
                </a:solidFill>
              </a:endParaRPr>
            </a:p>
            <a:p>
              <a:r>
                <a:rPr lang="en-US" altLang="ko-KR" sz="1600" dirty="0" smtClean="0">
                  <a:solidFill>
                    <a:prstClr val="black"/>
                  </a:solidFill>
                </a:rPr>
                <a:t> -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전달된 </a:t>
              </a:r>
              <a:r>
                <a:rPr lang="en-US" altLang="ko-KR" sz="1600" dirty="0" err="1" smtClean="0">
                  <a:solidFill>
                    <a:prstClr val="black"/>
                  </a:solidFill>
                </a:rPr>
                <a:t>ck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값을 받아 </a:t>
              </a:r>
              <a:r>
                <a:rPr lang="en-US" altLang="ko-KR" sz="1600" dirty="0" err="1" smtClean="0">
                  <a:solidFill>
                    <a:prstClr val="black"/>
                  </a:solidFill>
                </a:rPr>
                <a:t>swal</a:t>
              </a:r>
              <a:r>
                <a:rPr lang="en-US" altLang="ko-KR" sz="1600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sz="1600" dirty="0" smtClean="0">
                  <a:solidFill>
                    <a:prstClr val="black"/>
                  </a:solidFill>
                </a:rPr>
                <a:t>팝업 출력</a:t>
              </a:r>
              <a:endParaRPr lang="ko-KR" altLang="en-US" sz="1600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613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18" y="694302"/>
            <a:ext cx="8312727" cy="3251489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810268" y="694302"/>
            <a:ext cx="7515225" cy="5305425"/>
            <a:chOff x="810268" y="694302"/>
            <a:chExt cx="7515225" cy="530542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268" y="694302"/>
              <a:ext cx="7515225" cy="5305425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6821905" y="1624263"/>
              <a:ext cx="1311442" cy="661737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18" y="737017"/>
            <a:ext cx="8312727" cy="4281921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450060" y="1423091"/>
            <a:ext cx="8047269" cy="4416088"/>
            <a:chOff x="709927" y="1370089"/>
            <a:chExt cx="8047269" cy="4416088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27" y="1370089"/>
              <a:ext cx="6705600" cy="2629853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27" y="3999942"/>
              <a:ext cx="5172532" cy="633889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709927" y="4585848"/>
              <a:ext cx="8047269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/>
                  </a:solidFill>
                </a:rPr>
                <a:t>로그아웃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로그아웃 확인 팝업</a:t>
              </a:r>
              <a:endParaRPr lang="en-US" altLang="ko-KR" dirty="0">
                <a:solidFill>
                  <a:prstClr val="black"/>
                </a:solidFill>
              </a:endParaRPr>
            </a:p>
            <a:p>
              <a:r>
                <a:rPr lang="en-US" altLang="ko-KR" dirty="0" smtClean="0">
                  <a:solidFill>
                    <a:prstClr val="black"/>
                  </a:solidFill>
                </a:rPr>
                <a:t>   -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확인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-&gt; Controller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단 이동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-&gt;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모든 세션 제거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-&gt;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메인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로그</a:t>
              </a:r>
              <a:r>
                <a:rPr lang="ko-KR" altLang="en-US" dirty="0">
                  <a:solidFill>
                    <a:prstClr val="black"/>
                  </a:solidFill>
                </a:rPr>
                <a:t>인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)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페이지</a:t>
              </a:r>
              <a:endParaRPr lang="en-US" altLang="ko-KR" dirty="0">
                <a:solidFill>
                  <a:prstClr val="black"/>
                </a:solidFill>
              </a:endParaRPr>
            </a:p>
            <a:p>
              <a:r>
                <a:rPr lang="en-US" altLang="ko-KR" dirty="0" smtClean="0">
                  <a:solidFill>
                    <a:prstClr val="black"/>
                  </a:solidFill>
                </a:rPr>
                <a:t>   -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취소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-&gt;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현재 화면 유지</a:t>
              </a:r>
              <a:endParaRPr lang="en-US" altLang="ko-KR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014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18" y="648224"/>
            <a:ext cx="8312727" cy="3251489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810268" y="648224"/>
            <a:ext cx="7515225" cy="5305425"/>
            <a:chOff x="810268" y="648224"/>
            <a:chExt cx="7515225" cy="530542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268" y="648224"/>
              <a:ext cx="7515225" cy="5305425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6087979" y="1600200"/>
              <a:ext cx="1203158" cy="673768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67" y="723832"/>
            <a:ext cx="7439025" cy="52863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03" y="641284"/>
            <a:ext cx="7410450" cy="52578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66" y="618383"/>
            <a:ext cx="7410450" cy="52863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66" y="641284"/>
            <a:ext cx="7410450" cy="5267325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459389" y="1629377"/>
            <a:ext cx="8323664" cy="3826387"/>
            <a:chOff x="459389" y="1629377"/>
            <a:chExt cx="8323664" cy="3826387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940" y="1629377"/>
              <a:ext cx="8203883" cy="88011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940" y="2724607"/>
              <a:ext cx="5197888" cy="610839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389" y="3512664"/>
              <a:ext cx="4276725" cy="19431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4872789" y="3512664"/>
              <a:ext cx="3910264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/>
                  </a:solidFill>
                </a:rPr>
                <a:t>참여인원 팝업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 controller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연결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open</a:t>
              </a: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</a:t>
              </a:r>
              <a:r>
                <a:rPr lang="ko-KR" altLang="en-US" dirty="0">
                  <a:solidFill>
                    <a:prstClr val="black"/>
                  </a:solidFill>
                </a:rPr>
                <a:t>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팝업 </a:t>
              </a:r>
              <a:r>
                <a:rPr lang="en-US" altLang="ko-KR" dirty="0" err="1" smtClean="0">
                  <a:solidFill>
                    <a:prstClr val="black"/>
                  </a:solidFill>
                </a:rPr>
                <a:t>participants.jsp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리턴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 c:forEach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로 배열 출력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939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746033" y="1112921"/>
            <a:ext cx="3514725" cy="4343400"/>
            <a:chOff x="2746033" y="1112921"/>
            <a:chExt cx="3514725" cy="434340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6033" y="1112921"/>
              <a:ext cx="3514725" cy="4343400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4993105" y="4054642"/>
              <a:ext cx="854242" cy="625642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582" y="1160546"/>
            <a:ext cx="3276600" cy="4248150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910532" y="1167898"/>
            <a:ext cx="3295650" cy="4200525"/>
            <a:chOff x="4503395" y="1160546"/>
            <a:chExt cx="3295650" cy="4200525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3395" y="1160546"/>
              <a:ext cx="3295650" cy="4200525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6617368" y="4003506"/>
              <a:ext cx="840193" cy="671260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58" y="1191710"/>
            <a:ext cx="3343275" cy="4200525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1329406" y="1731904"/>
            <a:ext cx="6957060" cy="3072511"/>
            <a:chOff x="1545975" y="1428027"/>
            <a:chExt cx="6957060" cy="3072511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6033" y="2101190"/>
              <a:ext cx="3876675" cy="2399348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5975" y="1428027"/>
              <a:ext cx="6957060" cy="649605"/>
            </a:xfrm>
            <a:prstGeom prst="rect">
              <a:avLst/>
            </a:prstGeom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196" y="1144085"/>
            <a:ext cx="3333750" cy="42291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197" y="1177422"/>
            <a:ext cx="3267075" cy="418147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858" y="1596522"/>
            <a:ext cx="3400425" cy="3324225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248355" y="791326"/>
            <a:ext cx="8692766" cy="5572304"/>
            <a:chOff x="248355" y="791326"/>
            <a:chExt cx="8692766" cy="5572304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355" y="791326"/>
              <a:ext cx="5019675" cy="4371975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6846" y="1292389"/>
              <a:ext cx="3724275" cy="3571875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553453" y="5163301"/>
              <a:ext cx="8121315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/>
                  </a:solidFill>
                </a:rPr>
                <a:t>인증번호 </a:t>
              </a:r>
              <a:r>
                <a:rPr lang="ko-KR" altLang="en-US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 전송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전송 클릭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-&gt;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입력된 </a:t>
              </a:r>
              <a:r>
                <a:rPr lang="ko-KR" altLang="en-US" dirty="0" err="1" smtClean="0">
                  <a:solidFill>
                    <a:prstClr val="black"/>
                  </a:solidFill>
                </a:rPr>
                <a:t>이메일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 주소로 인증번호 전송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-&gt;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인증 버튼으로 변화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인증 클릭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-&gt;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인증번호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match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결과를 </a:t>
              </a:r>
              <a:r>
                <a:rPr lang="en-US" altLang="ko-KR" dirty="0" err="1" smtClean="0">
                  <a:solidFill>
                    <a:prstClr val="black"/>
                  </a:solidFill>
                </a:rPr>
                <a:t>ck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로 전달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 View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에서 </a:t>
              </a:r>
              <a:r>
                <a:rPr lang="en-US" altLang="ko-KR" dirty="0" err="1" smtClean="0">
                  <a:solidFill>
                    <a:prstClr val="black"/>
                  </a:solidFill>
                </a:rPr>
                <a:t>ck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값에 따른 결과 </a:t>
              </a:r>
              <a:r>
                <a:rPr lang="ko-KR" altLang="en-US" dirty="0" err="1" smtClean="0">
                  <a:solidFill>
                    <a:prstClr val="black"/>
                  </a:solidFill>
                </a:rPr>
                <a:t>팝업창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 출력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1569444" y="1554122"/>
            <a:ext cx="5867901" cy="4436566"/>
            <a:chOff x="752289" y="1725328"/>
            <a:chExt cx="5867901" cy="4436566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7848" y="1725328"/>
              <a:ext cx="4756785" cy="268224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752289" y="4407568"/>
              <a:ext cx="5867901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/>
                  </a:solidFill>
                </a:rPr>
                <a:t>인증번호 생성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- 8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자리의 대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/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소 영문자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,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숫자 조합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- 3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가지 경우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  -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랜덤 숫자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3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개 생성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, 0-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대문자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, 1-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소문자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, 2-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숫자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 (char)(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정수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) -&gt;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아스키코드 값에 따른 문자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  -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영문자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26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개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, 97~ :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소문자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, 65~ : 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대문자</a:t>
              </a:r>
              <a:endParaRPr lang="en-US" altLang="ko-KR" dirty="0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552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사원정보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475" y="520388"/>
            <a:ext cx="3180407" cy="62345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97954" y="811261"/>
            <a:ext cx="359744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CEO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err="1" smtClean="0">
                <a:solidFill>
                  <a:prstClr val="black"/>
                </a:solidFill>
              </a:rPr>
              <a:t>대시보드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인적자원관리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PM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err="1" smtClean="0">
                <a:solidFill>
                  <a:prstClr val="black"/>
                </a:solidFill>
              </a:rPr>
              <a:t>대시보드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업무관리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일정관리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   </a:t>
            </a:r>
            <a:r>
              <a:rPr lang="ko-KR" altLang="en-US" dirty="0" smtClean="0">
                <a:solidFill>
                  <a:prstClr val="black"/>
                </a:solidFill>
              </a:rPr>
              <a:t>공지사항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회의록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이슈리스트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  </a:t>
            </a:r>
            <a:r>
              <a:rPr lang="ko-KR" altLang="en-US" dirty="0" smtClean="0">
                <a:solidFill>
                  <a:prstClr val="black"/>
                </a:solidFill>
              </a:rPr>
              <a:t>인적자원관리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팀원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err="1" smtClean="0">
                <a:solidFill>
                  <a:prstClr val="black"/>
                </a:solidFill>
              </a:rPr>
              <a:t>대시보드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업무관리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일정관리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  </a:t>
            </a:r>
            <a:r>
              <a:rPr lang="ko-KR" altLang="en-US" dirty="0" smtClean="0">
                <a:solidFill>
                  <a:prstClr val="black"/>
                </a:solidFill>
              </a:rPr>
              <a:t>공지사항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회의록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이슈리스트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ADMIN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 - </a:t>
            </a:r>
            <a:r>
              <a:rPr lang="ko-KR" altLang="en-US" dirty="0" err="1">
                <a:solidFill>
                  <a:prstClr val="black"/>
                </a:solidFill>
              </a:rPr>
              <a:t>대시보드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업무관리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일정관리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  </a:t>
            </a:r>
            <a:r>
              <a:rPr lang="ko-KR" altLang="en-US" dirty="0">
                <a:solidFill>
                  <a:prstClr val="black"/>
                </a:solidFill>
              </a:rPr>
              <a:t>공지사항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회의록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이슈리스트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  </a:t>
            </a:r>
            <a:r>
              <a:rPr lang="ko-KR" altLang="en-US" dirty="0">
                <a:solidFill>
                  <a:prstClr val="black"/>
                </a:solidFill>
              </a:rPr>
              <a:t>인적자원관리</a:t>
            </a:r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인사관리자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smtClean="0">
                <a:solidFill>
                  <a:prstClr val="black"/>
                </a:solidFill>
              </a:rPr>
              <a:t>인적자원관리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891" y="513862"/>
            <a:ext cx="3443991" cy="62345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4" y="600452"/>
            <a:ext cx="3922568" cy="606136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622" y="510145"/>
            <a:ext cx="3393174" cy="623454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98" y="668764"/>
            <a:ext cx="4191000" cy="5934075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931955" y="1132909"/>
            <a:ext cx="8447150" cy="4989014"/>
            <a:chOff x="420124" y="736688"/>
            <a:chExt cx="8447150" cy="498901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124" y="4217046"/>
              <a:ext cx="3727266" cy="1508656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124" y="736688"/>
              <a:ext cx="6391275" cy="344709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4147390" y="4371209"/>
              <a:ext cx="471988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/>
                  </a:solidFill>
                </a:rPr>
                <a:t>권한에 따른 다른 사이드 메뉴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- </a:t>
              </a:r>
              <a:r>
                <a:rPr lang="en-US" altLang="ko-KR" dirty="0" err="1" smtClean="0">
                  <a:solidFill>
                    <a:prstClr val="black"/>
                  </a:solidFill>
                </a:rPr>
                <a:t>Vue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  - v-if : true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일 때 표시</a:t>
              </a:r>
              <a:endParaRPr lang="en-US" altLang="ko-KR" dirty="0" smtClean="0">
                <a:solidFill>
                  <a:prstClr val="black"/>
                </a:solidFill>
              </a:endParaRPr>
            </a:p>
            <a:p>
              <a:r>
                <a:rPr lang="en-US" altLang="ko-KR" dirty="0">
                  <a:solidFill>
                    <a:prstClr val="black"/>
                  </a:solidFill>
                </a:rPr>
                <a:t> 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 	 false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일 때 </a:t>
              </a:r>
              <a:r>
                <a:rPr lang="ko-KR" altLang="en-US" dirty="0" err="1" smtClean="0">
                  <a:solidFill>
                    <a:prstClr val="black"/>
                  </a:solidFill>
                </a:rPr>
                <a:t>미표시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776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 정보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86" y="1079157"/>
            <a:ext cx="2833816" cy="49246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131" y="2295591"/>
            <a:ext cx="5448300" cy="6915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973" y="3215043"/>
            <a:ext cx="5572125" cy="19240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36608" y="1698322"/>
            <a:ext cx="544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사원번호</a:t>
            </a:r>
            <a:r>
              <a:rPr lang="en-US" altLang="ko-KR" dirty="0" smtClean="0">
                <a:solidFill>
                  <a:prstClr val="black"/>
                </a:solidFill>
              </a:rPr>
              <a:t>/</a:t>
            </a:r>
            <a:r>
              <a:rPr lang="ko-KR" altLang="en-US" dirty="0" smtClean="0">
                <a:solidFill>
                  <a:prstClr val="black"/>
                </a:solidFill>
              </a:rPr>
              <a:t>비밀번호 찾기 버튼 클릭 시 페이지 이동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56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사원 정보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403887" y="638197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877002" y="638197"/>
            <a:ext cx="2884883" cy="5937747"/>
            <a:chOff x="525582" y="662261"/>
            <a:chExt cx="2884883" cy="593774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887" y="985071"/>
            <a:ext cx="2860385" cy="47326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098" y="985070"/>
            <a:ext cx="2791122" cy="473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0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567275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endParaRPr lang="en-US" altLang="ko-KR" sz="2800" dirty="0" smtClean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ko-KR" altLang="en-US" sz="2800" dirty="0" err="1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84078" y="3685324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46806" y="3882924"/>
            <a:ext cx="52290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이준석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755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098" name="Picture 2" descr="C:\Users\507-20\Desktop\img\2차\리스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800065"/>
            <a:ext cx="8967894" cy="272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3436" y="3671661"/>
            <a:ext cx="45540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prstClr val="black"/>
                </a:solidFill>
              </a:rPr>
              <a:t>제목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작성자 검색 기능 추가 </a:t>
            </a:r>
            <a:r>
              <a:rPr lang="en-US" altLang="ko-KR" dirty="0" smtClean="0">
                <a:solidFill>
                  <a:prstClr val="black"/>
                </a:solidFill>
              </a:rPr>
              <a:t>&gt;</a:t>
            </a:r>
          </a:p>
          <a:p>
            <a:pPr marL="285750" indent="-285750">
              <a:buFontTx/>
              <a:buChar char="-"/>
            </a:pPr>
            <a:endParaRPr lang="en-US" altLang="ko-KR" dirty="0" smtClean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solidFill>
                  <a:prstClr val="black"/>
                </a:solidFill>
              </a:rPr>
              <a:t>페이징</a:t>
            </a:r>
            <a:r>
              <a:rPr lang="ko-KR" altLang="en-US" dirty="0" smtClean="0">
                <a:solidFill>
                  <a:prstClr val="black"/>
                </a:solidFill>
              </a:rPr>
              <a:t> 처리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prstClr val="black"/>
                </a:solidFill>
              </a:rPr>
              <a:t>작성 권한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099" name="Picture 3" descr="C:\Users\507-20\Desktop\img\2차\리스트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666" y="3766570"/>
            <a:ext cx="5409417" cy="207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507-20\Desktop\img\2차\리스트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133" y="5938838"/>
            <a:ext cx="3233208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56305" y="6079067"/>
            <a:ext cx="1682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 smtClean="0">
                <a:solidFill>
                  <a:prstClr val="black"/>
                </a:solidFill>
              </a:rPr>
              <a:t>Ceo</a:t>
            </a:r>
            <a:r>
              <a:rPr lang="en-US" altLang="ko-KR" sz="1000" dirty="0" smtClean="0">
                <a:solidFill>
                  <a:prstClr val="black"/>
                </a:solidFill>
              </a:rPr>
              <a:t>, admin</a:t>
            </a:r>
            <a:r>
              <a:rPr lang="ko-KR" altLang="en-US" sz="1000" dirty="0" smtClean="0">
                <a:solidFill>
                  <a:prstClr val="black"/>
                </a:solidFill>
              </a:rPr>
              <a:t>은 프로젝트 </a:t>
            </a:r>
            <a:endParaRPr lang="en-US" altLang="ko-KR" sz="1000" dirty="0" smtClean="0">
              <a:solidFill>
                <a:prstClr val="black"/>
              </a:solidFill>
            </a:endParaRPr>
          </a:p>
          <a:p>
            <a:r>
              <a:rPr lang="ko-KR" altLang="en-US" sz="1000" dirty="0" smtClean="0">
                <a:solidFill>
                  <a:prstClr val="black"/>
                </a:solidFill>
              </a:rPr>
              <a:t>번호로 검색 가능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7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E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3" cy="138420"/>
            <a:chOff x="0" y="6058453"/>
            <a:chExt cx="9152313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572077" y="6061421"/>
              <a:ext cx="4580236" cy="4690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45" y="929003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91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098" name="Picture 2" descr="C:\Users\507-20\Desktop\img\2차\리스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800065"/>
            <a:ext cx="8967894" cy="272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3436" y="3671661"/>
            <a:ext cx="45540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prstClr val="black"/>
                </a:solidFill>
              </a:rPr>
              <a:t>제목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작성자 검색 기능 추가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solidFill>
                  <a:prstClr val="black"/>
                </a:solidFill>
              </a:rPr>
              <a:t>페이징</a:t>
            </a:r>
            <a:r>
              <a:rPr lang="ko-KR" altLang="en-US" dirty="0" smtClean="0">
                <a:solidFill>
                  <a:prstClr val="black"/>
                </a:solidFill>
              </a:rPr>
              <a:t> 처리 </a:t>
            </a:r>
            <a:r>
              <a:rPr lang="en-US" altLang="ko-KR" dirty="0" smtClean="0">
                <a:solidFill>
                  <a:prstClr val="black"/>
                </a:solidFill>
              </a:rPr>
              <a:t>&gt;</a:t>
            </a: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prstClr val="black"/>
                </a:solidFill>
              </a:rPr>
              <a:t>작성 권한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20471" y="4948933"/>
            <a:ext cx="4073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prstClr val="black"/>
                </a:solidFill>
              </a:rPr>
              <a:t>첫 블록의 마지막 번호를 </a:t>
            </a:r>
            <a:r>
              <a:rPr lang="ko-KR" altLang="en-US" sz="1600" dirty="0" err="1" smtClean="0">
                <a:solidFill>
                  <a:prstClr val="black"/>
                </a:solidFill>
              </a:rPr>
              <a:t>총데이터</a:t>
            </a:r>
            <a:r>
              <a:rPr lang="ko-KR" altLang="en-US" sz="1600" dirty="0" smtClean="0">
                <a:solidFill>
                  <a:prstClr val="black"/>
                </a:solidFill>
              </a:rPr>
              <a:t> 건수와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r>
              <a:rPr lang="ko-KR" altLang="en-US" sz="1600" dirty="0" smtClean="0">
                <a:solidFill>
                  <a:prstClr val="black"/>
                </a:solidFill>
              </a:rPr>
              <a:t>동일하게 설정하고 시작번호는 한번에 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r>
              <a:rPr lang="ko-KR" altLang="en-US" sz="1600" dirty="0" smtClean="0">
                <a:solidFill>
                  <a:prstClr val="black"/>
                </a:solidFill>
              </a:rPr>
              <a:t>보여줄 페이지만큼 빼준다</a:t>
            </a:r>
            <a:r>
              <a:rPr lang="en-US" altLang="ko-KR" sz="1600" dirty="0" smtClean="0">
                <a:solidFill>
                  <a:prstClr val="black"/>
                </a:solidFill>
              </a:rPr>
              <a:t>.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pic>
        <p:nvPicPr>
          <p:cNvPr id="6146" name="Picture 2" descr="C:\Users\507-20\Desktop\img\2차\리스트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689" y="4078549"/>
            <a:ext cx="6532033" cy="66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3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4098" name="Picture 2" descr="C:\Users\507-20\Desktop\img\2차\리스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800065"/>
            <a:ext cx="8967894" cy="272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3436" y="3671661"/>
            <a:ext cx="45540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prstClr val="black"/>
                </a:solidFill>
              </a:rPr>
              <a:t>제목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작성자 검색 기능 추가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solidFill>
                  <a:prstClr val="black"/>
                </a:solidFill>
              </a:rPr>
              <a:t>페이징</a:t>
            </a:r>
            <a:r>
              <a:rPr lang="ko-KR" altLang="en-US" dirty="0" smtClean="0">
                <a:solidFill>
                  <a:prstClr val="black"/>
                </a:solidFill>
              </a:rPr>
              <a:t> 처리 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prstClr val="black"/>
                </a:solidFill>
              </a:rPr>
              <a:t>작성 권한 </a:t>
            </a:r>
            <a:r>
              <a:rPr lang="en-US" altLang="ko-KR" dirty="0" smtClean="0">
                <a:solidFill>
                  <a:prstClr val="black"/>
                </a:solidFill>
              </a:rPr>
              <a:t>&gt;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54657" y="3548550"/>
            <a:ext cx="2248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prstClr val="black"/>
                </a:solidFill>
              </a:rPr>
              <a:t>admin, </a:t>
            </a:r>
            <a:r>
              <a:rPr lang="ko-KR" altLang="en-US" sz="1000" dirty="0" smtClean="0">
                <a:solidFill>
                  <a:prstClr val="black"/>
                </a:solidFill>
              </a:rPr>
              <a:t>해당 프로젝트 </a:t>
            </a:r>
            <a:r>
              <a:rPr lang="en-US" altLang="ko-KR" sz="1000" dirty="0" smtClean="0">
                <a:solidFill>
                  <a:prstClr val="black"/>
                </a:solidFill>
              </a:rPr>
              <a:t>PM,</a:t>
            </a:r>
            <a:r>
              <a:rPr lang="ko-KR" altLang="en-US" sz="1000" dirty="0" smtClean="0">
                <a:solidFill>
                  <a:prstClr val="black"/>
                </a:solidFill>
              </a:rPr>
              <a:t>팀원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90098" y="3557130"/>
            <a:ext cx="922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>
                <a:solidFill>
                  <a:prstClr val="black"/>
                </a:solidFill>
              </a:rPr>
              <a:t>그외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pic>
        <p:nvPicPr>
          <p:cNvPr id="7172" name="Picture 4" descr="C:\Users\507-20\Desktop\img\2차\리스트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246" y="4656667"/>
            <a:ext cx="4764025" cy="167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630576" y="4287214"/>
            <a:ext cx="2248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prstClr val="black"/>
                </a:solidFill>
              </a:rPr>
              <a:t>Controller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pic>
        <p:nvPicPr>
          <p:cNvPr id="7173" name="Picture 5" descr="C:\Users\507-20\Desktop\img\2차\리스트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421" y="5005187"/>
            <a:ext cx="3299908" cy="114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003871" y="4676681"/>
            <a:ext cx="2248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prstClr val="black"/>
                </a:solidFill>
              </a:rPr>
              <a:t>View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3436" y="5372285"/>
            <a:ext cx="1786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프로젝트에 참여하지 않고</a:t>
            </a:r>
            <a:endParaRPr lang="en-US" altLang="ko-KR" sz="1000" dirty="0" smtClean="0">
              <a:solidFill>
                <a:prstClr val="black"/>
              </a:solidFill>
            </a:endParaRPr>
          </a:p>
          <a:p>
            <a:r>
              <a:rPr lang="en-US" altLang="ko-KR" sz="1000" dirty="0" smtClean="0">
                <a:solidFill>
                  <a:prstClr val="black"/>
                </a:solidFill>
              </a:rPr>
              <a:t>Admin</a:t>
            </a:r>
            <a:r>
              <a:rPr lang="ko-KR" altLang="en-US" sz="1000" dirty="0" smtClean="0">
                <a:solidFill>
                  <a:prstClr val="black"/>
                </a:solidFill>
              </a:rPr>
              <a:t>이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아닌경우를</a:t>
            </a:r>
            <a:r>
              <a:rPr lang="ko-KR" altLang="en-US" sz="1000" dirty="0" smtClean="0">
                <a:solidFill>
                  <a:prstClr val="black"/>
                </a:solidFill>
              </a:rPr>
              <a:t> </a:t>
            </a:r>
            <a:endParaRPr lang="en-US" altLang="ko-KR" sz="1000" dirty="0" smtClean="0">
              <a:solidFill>
                <a:prstClr val="black"/>
              </a:solidFill>
            </a:endParaRPr>
          </a:p>
          <a:p>
            <a:r>
              <a:rPr lang="en-US" altLang="ko-KR" sz="1000" dirty="0" err="1" smtClean="0">
                <a:solidFill>
                  <a:prstClr val="black"/>
                </a:solidFill>
              </a:rPr>
              <a:t>Ri</a:t>
            </a:r>
            <a:r>
              <a:rPr lang="en-US" altLang="ko-KR" sz="1000" dirty="0" smtClean="0">
                <a:solidFill>
                  <a:prstClr val="black"/>
                </a:solidFill>
              </a:rPr>
              <a:t> =3</a:t>
            </a:r>
            <a:r>
              <a:rPr lang="ko-KR" altLang="en-US" sz="1000" dirty="0" smtClean="0">
                <a:solidFill>
                  <a:prstClr val="black"/>
                </a:solidFill>
              </a:rPr>
              <a:t>으로 하여 작성 </a:t>
            </a:r>
            <a:endParaRPr lang="en-US" altLang="ko-KR" sz="1000" dirty="0" smtClean="0">
              <a:solidFill>
                <a:prstClr val="black"/>
              </a:solidFill>
            </a:endParaRPr>
          </a:p>
          <a:p>
            <a:r>
              <a:rPr lang="ko-KR" altLang="en-US" sz="1000" dirty="0" smtClean="0">
                <a:solidFill>
                  <a:prstClr val="black"/>
                </a:solidFill>
              </a:rPr>
              <a:t>버튼을 보이지 않게 처리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pic>
        <p:nvPicPr>
          <p:cNvPr id="7170" name="Picture 2" descr="C:\Users\507-20\Desktop\img\2차\리스트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832" y="3816070"/>
            <a:ext cx="1819715" cy="25180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507-20\Desktop\img\2차\리스트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728" y="3816070"/>
            <a:ext cx="1897987" cy="24928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59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작성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5122" name="Picture 2" descr="C:\Users\507-20\Desktop\img\2차\작성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" y="1020496"/>
            <a:ext cx="8998903" cy="261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9293" y="3971359"/>
            <a:ext cx="3801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스타일 개선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71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8194" name="Picture 2" descr="C:\Users\507-20\Desktop\img\2차\상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61" y="819509"/>
            <a:ext cx="8768841" cy="228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9292" y="3446469"/>
            <a:ext cx="153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smtClean="0">
                <a:solidFill>
                  <a:prstClr val="black"/>
                </a:solidFill>
              </a:rPr>
              <a:t>수정 권한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8196" name="Picture 4" descr="C:\Users\507-20\Desktop\img\2차\권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61" y="4487333"/>
            <a:ext cx="3728738" cy="191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79291" y="3937535"/>
            <a:ext cx="3910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</a:rPr>
              <a:t>로그인 사원번호와 작성자의 사원번호를 비교 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r>
              <a:rPr lang="ko-KR" altLang="en-US" sz="1200" dirty="0" smtClean="0">
                <a:solidFill>
                  <a:prstClr val="black"/>
                </a:solidFill>
              </a:rPr>
              <a:t>같을 경우 제목</a:t>
            </a:r>
            <a:r>
              <a:rPr lang="en-US" altLang="ko-KR" sz="1200" dirty="0" smtClean="0">
                <a:solidFill>
                  <a:prstClr val="black"/>
                </a:solidFill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</a:rPr>
              <a:t>내용 수정가능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pic>
        <p:nvPicPr>
          <p:cNvPr id="8197" name="Picture 5" descr="C:\Users\507-20\Desktop\img\2차\수정버튼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991" y="3513124"/>
            <a:ext cx="1257300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:\Users\507-20\Desktop\img\2차\권한없음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881" y="4487333"/>
            <a:ext cx="4281225" cy="194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753438" y="3955002"/>
            <a:ext cx="3910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prstClr val="black"/>
                </a:solidFill>
              </a:rPr>
              <a:t>권한없음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pic>
        <p:nvPicPr>
          <p:cNvPr id="8199" name="Picture 7" descr="C:\Users\507-20\Desktop\img\2차\버튼 권한없음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729" y="3749267"/>
            <a:ext cx="1533525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53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8194" name="Picture 2" descr="C:\Users\507-20\Desktop\img\2차\상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61" y="819509"/>
            <a:ext cx="8768841" cy="228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9292" y="3446469"/>
            <a:ext cx="153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smtClean="0">
                <a:solidFill>
                  <a:prstClr val="black"/>
                </a:solidFill>
              </a:rPr>
              <a:t>수정 권한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3461" y="4348833"/>
            <a:ext cx="3910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PM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2000" y="4293526"/>
            <a:ext cx="3910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admin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pic>
        <p:nvPicPr>
          <p:cNvPr id="9218" name="Picture 2" descr="C:\Users\507-20\Desktop\img\2차\p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61" y="4724264"/>
            <a:ext cx="4388539" cy="179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507-20\Desktop\img\2차\버튼p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92" y="3893476"/>
            <a:ext cx="154305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507-20\Desktop\img\2차\admi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881" y="4625831"/>
            <a:ext cx="4453530" cy="176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C:\Users\507-20\Desktop\img\2차\버튼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881" y="3784193"/>
            <a:ext cx="2085975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00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댓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글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231" y="3266470"/>
            <a:ext cx="153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- </a:t>
            </a:r>
            <a:r>
              <a:rPr lang="ko-KR" altLang="en-US" dirty="0" err="1" smtClean="0">
                <a:solidFill>
                  <a:prstClr val="black"/>
                </a:solidFill>
              </a:rPr>
              <a:t>댓글</a:t>
            </a:r>
            <a:r>
              <a:rPr lang="ko-KR" altLang="en-US" dirty="0" smtClean="0">
                <a:solidFill>
                  <a:prstClr val="black"/>
                </a:solidFill>
              </a:rPr>
              <a:t> 작성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0242" name="Picture 2" descr="C:\Users\507-20\Desktop\img\2차\댓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23" y="816123"/>
            <a:ext cx="8587917" cy="213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507-20\Desktop\img\2차\댓글 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466" y="3429000"/>
            <a:ext cx="6283374" cy="243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99431" y="6009670"/>
            <a:ext cx="3139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수정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삭제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err="1" smtClean="0">
                <a:solidFill>
                  <a:prstClr val="black"/>
                </a:solidFill>
              </a:rPr>
              <a:t>대댓글</a:t>
            </a:r>
            <a:r>
              <a:rPr lang="ko-KR" altLang="en-US" dirty="0" smtClean="0">
                <a:solidFill>
                  <a:prstClr val="black"/>
                </a:solidFill>
              </a:rPr>
              <a:t> 추가예정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82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이슈리스트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026" name="Picture 2" descr="C:\Users\507-20\Desktop\img\2차\앱리스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88" y="1070191"/>
            <a:ext cx="2833942" cy="467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507-20\Desktop\img\2차\앱 리스트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627" y="882708"/>
            <a:ext cx="5248261" cy="228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750733" y="3410465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prstClr val="black"/>
                </a:solidFill>
              </a:rPr>
              <a:t>db</a:t>
            </a:r>
            <a:r>
              <a:rPr lang="ko-KR" altLang="en-US" dirty="0" smtClean="0">
                <a:solidFill>
                  <a:prstClr val="black"/>
                </a:solidFill>
              </a:rPr>
              <a:t>연동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검색기능 추가예정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9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EECE1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리스크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작성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,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050" name="Picture 2" descr="C:\Users\507-20\Desktop\img\2차\앱 작성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84" y="1070191"/>
            <a:ext cx="2801756" cy="473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4623455" y="662260"/>
            <a:ext cx="2884883" cy="5937747"/>
            <a:chOff x="525582" y="662261"/>
            <a:chExt cx="2884883" cy="593774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4" name="Picture 2" descr="C:\Users\507-20\Desktop\img\2차\앱상세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455" y="1050738"/>
            <a:ext cx="2857442" cy="469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96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567275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endParaRPr lang="en-US" altLang="ko-KR" sz="2800" dirty="0" smtClean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84078" y="3685324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46806" y="3882924"/>
            <a:ext cx="516488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이연학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642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026" name="Picture 2" descr="C:\Users\508-19\Desktop\리스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78" y="702645"/>
            <a:ext cx="8793208" cy="458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508-19\Desktop\ㄽ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880" y="2722381"/>
            <a:ext cx="53340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508-19\Desktop\ㄷㄹ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763" y="4062548"/>
            <a:ext cx="5964238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67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63079" y="1274490"/>
            <a:ext cx="2109818" cy="3352042"/>
          </a:xfrm>
          <a:prstGeom prst="rect">
            <a:avLst/>
          </a:prstGeom>
          <a:noFill/>
          <a:ln w="38100">
            <a:solidFill>
              <a:srgbClr val="FDBB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JSP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JAVASCRIPT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CSS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HTML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Ajax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JSON</a:t>
            </a:r>
          </a:p>
          <a:p>
            <a:pPr marL="257175" indent="-257175">
              <a:lnSpc>
                <a:spcPct val="150000"/>
              </a:lnSpc>
              <a:buFontTx/>
              <a:buAutoNum type="arabicPeriod"/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JSTL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3079" y="802505"/>
            <a:ext cx="1598672" cy="400110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Language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3056235" y="791136"/>
            <a:ext cx="2660824" cy="3875692"/>
            <a:chOff x="3155091" y="791136"/>
            <a:chExt cx="2660824" cy="3875692"/>
          </a:xfrm>
        </p:grpSpPr>
        <p:sp>
          <p:nvSpPr>
            <p:cNvPr id="12" name="직사각형 11"/>
            <p:cNvSpPr/>
            <p:nvPr/>
          </p:nvSpPr>
          <p:spPr>
            <a:xfrm>
              <a:off x="3163330" y="4148547"/>
              <a:ext cx="2652585" cy="518281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1. Oracle SQL 11g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155091" y="3690539"/>
              <a:ext cx="996779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DBMS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163329" y="2871920"/>
              <a:ext cx="2395418" cy="518281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Apache Tomcat </a:t>
              </a:r>
              <a:r>
                <a:rPr lang="en-US" altLang="ko-KR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9.0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55091" y="2402009"/>
              <a:ext cx="832024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WAS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163329" y="1259122"/>
              <a:ext cx="2652586" cy="890374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Oracle </a:t>
              </a:r>
              <a:r>
                <a:rPr lang="en-US" altLang="ko-KR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eclipse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marL="257175" indent="-257175">
                <a:buFontTx/>
                <a:buAutoNum type="arabicPeriod"/>
              </a:pPr>
              <a:r>
                <a:rPr lang="en-US" altLang="ko-KR" sz="15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eXERD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155091" y="791136"/>
              <a:ext cx="2652585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Development Tools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6371482" y="799374"/>
            <a:ext cx="2574296" cy="3865230"/>
            <a:chOff x="6387958" y="799374"/>
            <a:chExt cx="2574296" cy="3865230"/>
          </a:xfrm>
        </p:grpSpPr>
        <p:sp>
          <p:nvSpPr>
            <p:cNvPr id="18" name="직사각형 17"/>
            <p:cNvSpPr/>
            <p:nvPr/>
          </p:nvSpPr>
          <p:spPr>
            <a:xfrm>
              <a:off x="6387958" y="3933244"/>
              <a:ext cx="2261771" cy="731360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Bootswatch</a:t>
              </a:r>
              <a:r>
                <a:rPr lang="en-US" altLang="ko-KR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- Minty</a:t>
              </a:r>
            </a:p>
            <a:p>
              <a:pPr marL="257175" indent="-257175">
                <a:buFontTx/>
                <a:buAutoNum type="arabicPeriod"/>
              </a:pPr>
              <a:r>
                <a:rPr lang="en-US" altLang="ko-KR" sz="15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Dasio</a:t>
              </a:r>
              <a:r>
                <a:rPr lang="en-US" altLang="ko-KR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- admin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87959" y="3461197"/>
              <a:ext cx="1578030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Bootstrap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387959" y="2573328"/>
              <a:ext cx="2261770" cy="518281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Spring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387960" y="2108629"/>
              <a:ext cx="1693359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Framework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400297" y="1259098"/>
              <a:ext cx="2249432" cy="518281"/>
            </a:xfrm>
            <a:prstGeom prst="rect">
              <a:avLst/>
            </a:prstGeom>
            <a:noFill/>
            <a:ln w="38100"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175" indent="-257175">
                <a:buFontTx/>
                <a:buAutoNum type="arabicPeriod"/>
              </a:pP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jQuery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387959" y="799374"/>
              <a:ext cx="2574295" cy="400110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Javascript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 Library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0" y="33738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evelopment </a:t>
            </a:r>
            <a:r>
              <a:rPr lang="en-US" altLang="ko-KR" sz="24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</a:t>
            </a:r>
            <a:r>
              <a:rPr lang="en-US" altLang="ko-KR" sz="2400" dirty="0" smtClean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nvironment</a:t>
            </a:r>
            <a:endParaRPr lang="ko-KR" altLang="en-US" sz="2400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0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7170" name="Picture 2" descr="C:\Users\508-19\Desktop\ㅇ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1795915"/>
            <a:ext cx="8192529" cy="340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05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050" name="Picture 2" descr="C:\Users\508-19\Desktop\어드민상세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8" y="520388"/>
            <a:ext cx="9026813" cy="377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52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ADMIN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3074" name="Picture 2" descr="C:\Users\508-19\Desktop\상세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16" y="724615"/>
            <a:ext cx="8503732" cy="501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508-19\Desktop\업뎃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412" y="4795489"/>
            <a:ext cx="3514725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>
            <a:off x="4752975" y="4143375"/>
            <a:ext cx="0" cy="609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V="1">
            <a:off x="7467600" y="4514850"/>
            <a:ext cx="0" cy="8667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010400" y="5381625"/>
            <a:ext cx="933450" cy="3568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48450" y="3989486"/>
            <a:ext cx="1638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prstClr val="black"/>
                </a:solidFill>
              </a:rPr>
              <a:t>ADMIN, PM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</a:rPr>
              <a:t>권</a:t>
            </a:r>
            <a:r>
              <a:rPr lang="ko-KR" altLang="en-US" sz="1400" dirty="0">
                <a:solidFill>
                  <a:prstClr val="black"/>
                </a:solidFill>
              </a:rPr>
              <a:t>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62625" y="3046873"/>
            <a:ext cx="1919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prstClr val="black"/>
                </a:solidFill>
              </a:rPr>
              <a:t>담당자</a:t>
            </a:r>
            <a:r>
              <a:rPr lang="en-US" altLang="ko-KR" sz="1400" dirty="0" smtClean="0">
                <a:solidFill>
                  <a:prstClr val="black"/>
                </a:solidFill>
              </a:rPr>
              <a:t>, ADMIN </a:t>
            </a:r>
            <a:r>
              <a:rPr lang="ko-KR" altLang="en-US" sz="1400" dirty="0" smtClean="0">
                <a:solidFill>
                  <a:prstClr val="black"/>
                </a:solidFill>
              </a:rPr>
              <a:t>권한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1266" y="1627648"/>
            <a:ext cx="1919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prstClr val="black"/>
                </a:solidFill>
              </a:rPr>
              <a:t>PM, ADMIN </a:t>
            </a:r>
            <a:r>
              <a:rPr lang="ko-KR" altLang="en-US" sz="1400" dirty="0" smtClean="0">
                <a:solidFill>
                  <a:prstClr val="black"/>
                </a:solidFill>
              </a:rPr>
              <a:t>권한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 flipH="1">
            <a:off x="2409825" y="3989486"/>
            <a:ext cx="47625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20816" y="3835598"/>
            <a:ext cx="1919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prstClr val="black"/>
                </a:solidFill>
              </a:rPr>
              <a:t>담당자</a:t>
            </a:r>
            <a:r>
              <a:rPr lang="en-US" altLang="ko-KR" sz="1400" dirty="0" smtClean="0">
                <a:solidFill>
                  <a:prstClr val="black"/>
                </a:solidFill>
              </a:rPr>
              <a:t>, ADMIN </a:t>
            </a:r>
            <a:r>
              <a:rPr lang="ko-KR" altLang="en-US" sz="1400" dirty="0" smtClean="0">
                <a:solidFill>
                  <a:prstClr val="black"/>
                </a:solidFill>
              </a:rPr>
              <a:t>권한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638550" y="3714751"/>
            <a:ext cx="1419224" cy="428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9" name="꺾인 연결선 18"/>
          <p:cNvCxnSpPr/>
          <p:nvPr/>
        </p:nvCxnSpPr>
        <p:spPr>
          <a:xfrm rot="10800000">
            <a:off x="4005262" y="3476454"/>
            <a:ext cx="685800" cy="238126"/>
          </a:xfrm>
          <a:prstGeom prst="bentConnector3">
            <a:avLst>
              <a:gd name="adj1" fmla="val 45834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340768" y="3322565"/>
            <a:ext cx="1919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prstClr val="black"/>
                </a:solidFill>
              </a:rPr>
              <a:t>PM, ADMIN </a:t>
            </a:r>
            <a:r>
              <a:rPr lang="ko-KR" altLang="en-US" sz="1400" dirty="0" smtClean="0">
                <a:solidFill>
                  <a:prstClr val="black"/>
                </a:solidFill>
              </a:rPr>
              <a:t>권한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793508" y="4752975"/>
            <a:ext cx="1026239" cy="6118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7" name="꺾인 연결선 26"/>
          <p:cNvCxnSpPr/>
          <p:nvPr/>
        </p:nvCxnSpPr>
        <p:spPr>
          <a:xfrm rot="5400000">
            <a:off x="8044902" y="5475415"/>
            <a:ext cx="540717" cy="388335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038975" y="6056411"/>
            <a:ext cx="1638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prstClr val="black"/>
                </a:solidFill>
              </a:rPr>
              <a:t>ADMIN, PM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</a:rPr>
              <a:t>권</a:t>
            </a:r>
            <a:r>
              <a:rPr lang="ko-KR" altLang="en-US" sz="1400" dirty="0">
                <a:solidFill>
                  <a:prstClr val="black"/>
                </a:solidFill>
              </a:rPr>
              <a:t>한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16016" y="4143376"/>
            <a:ext cx="2465284" cy="428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1520083" y="4643437"/>
            <a:ext cx="0" cy="10261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49366" y="5748634"/>
            <a:ext cx="2331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prstClr val="black"/>
                </a:solidFill>
              </a:rPr>
              <a:t>담당자</a:t>
            </a:r>
            <a:r>
              <a:rPr lang="en-US" altLang="ko-KR" sz="1400" dirty="0" smtClean="0">
                <a:solidFill>
                  <a:prstClr val="black"/>
                </a:solidFill>
              </a:rPr>
              <a:t>, ADMIN </a:t>
            </a:r>
            <a:r>
              <a:rPr lang="ko-KR" altLang="en-US" sz="1400" dirty="0" smtClean="0">
                <a:solidFill>
                  <a:prstClr val="black"/>
                </a:solidFill>
              </a:rPr>
              <a:t>권한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89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5" grpId="0"/>
      <p:bldP spid="21" grpId="0"/>
      <p:bldP spid="24" grpId="0"/>
      <p:bldP spid="26" grpId="0" animBg="1"/>
      <p:bldP spid="30" grpId="0"/>
      <p:bldP spid="32" grpId="0" animBg="1"/>
      <p:bldP spid="37" grpId="0"/>
      <p:bldP spid="38" grpId="0" animBg="1"/>
      <p:bldP spid="4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PM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824" y="695325"/>
            <a:ext cx="8541769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08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상세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원</a:t>
            </a:r>
            <a:endParaRPr lang="en-US" altLang="ko-KR" sz="2000" dirty="0" smtClean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6147" name="Picture 3" descr="C:\Users\508-19\Desktop\3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639845"/>
            <a:ext cx="8572500" cy="506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34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EECE1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업무관리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–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등록</a:t>
            </a:r>
            <a:endParaRPr lang="en-US" altLang="ko-KR" sz="2000" dirty="0" smtClean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8194" name="Picture 2" descr="C:\Users\508-19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54" y="619124"/>
            <a:ext cx="8074256" cy="586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508-19\Desktop\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51" y="3321688"/>
            <a:ext cx="8602662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9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567275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endParaRPr lang="en-US" altLang="ko-KR" sz="2800" dirty="0" smtClean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의사소통관리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84078" y="3685324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46806" y="3882924"/>
            <a:ext cx="516488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김하나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789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의사소통관리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0" y="549741"/>
            <a:ext cx="8973987" cy="4326441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113839" y="2643920"/>
            <a:ext cx="8908085" cy="4042990"/>
            <a:chOff x="-1197468" y="1770709"/>
            <a:chExt cx="8908085" cy="4042990"/>
          </a:xfrm>
        </p:grpSpPr>
        <p:sp>
          <p:nvSpPr>
            <p:cNvPr id="12" name="직사각형 11"/>
            <p:cNvSpPr/>
            <p:nvPr/>
          </p:nvSpPr>
          <p:spPr>
            <a:xfrm>
              <a:off x="-1197468" y="1770709"/>
              <a:ext cx="8908085" cy="40429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-1153297" y="1770709"/>
              <a:ext cx="8547915" cy="3957969"/>
              <a:chOff x="140043" y="2703799"/>
              <a:chExt cx="8547915" cy="3957969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043" y="3588826"/>
                <a:ext cx="3602252" cy="3072942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40043" y="2703799"/>
                <a:ext cx="4316627" cy="369332"/>
              </a:xfrm>
              <a:prstGeom prst="rect">
                <a:avLst/>
              </a:prstGeom>
              <a:solidFill>
                <a:srgbClr val="94C3BB"/>
              </a:solidFill>
              <a:ln>
                <a:solidFill>
                  <a:srgbClr val="94C3B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rPr>
                  <a:t>검색</a:t>
                </a:r>
                <a:r>
                  <a:rPr lang="en-US" altLang="ko-KR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rPr>
                  <a:t>/</a:t>
                </a:r>
                <a:r>
                  <a:rPr lang="ko-KR" altLang="en-US" dirty="0" err="1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rPr>
                  <a:t>총데이터</a:t>
                </a:r>
                <a:r>
                  <a:rPr lang="en-US" altLang="ko-KR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rPr>
                  <a:t>/ </a:t>
                </a:r>
                <a:r>
                  <a:rPr lang="ko-KR" altLang="en-US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rPr>
                  <a:t>페이지크기</a:t>
                </a:r>
                <a:r>
                  <a:rPr lang="en-US" altLang="ko-KR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rPr>
                  <a:t>/</a:t>
                </a:r>
                <a:r>
                  <a:rPr lang="ko-KR" altLang="en-US" dirty="0" err="1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rPr>
                  <a:t>페이지네이션</a:t>
                </a:r>
                <a:endPara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endParaRPr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32637" y="3672072"/>
                <a:ext cx="4655321" cy="1647836"/>
              </a:xfrm>
              <a:prstGeom prst="rect">
                <a:avLst/>
              </a:prstGeom>
            </p:spPr>
          </p:pic>
          <p:sp>
            <p:nvSpPr>
              <p:cNvPr id="13" name="직사각형 12"/>
              <p:cNvSpPr/>
              <p:nvPr/>
            </p:nvSpPr>
            <p:spPr>
              <a:xfrm>
                <a:off x="149543" y="3191216"/>
                <a:ext cx="979042" cy="341870"/>
              </a:xfrm>
              <a:prstGeom prst="rect">
                <a:avLst/>
              </a:prstGeom>
              <a:solidFill>
                <a:srgbClr val="FDBB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prstClr val="white"/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rPr>
                  <a:t>VO</a:t>
                </a:r>
                <a:endParaRPr lang="ko-KR" altLang="en-US" sz="2400" dirty="0">
                  <a:solidFill>
                    <a:prstClr val="white"/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4032637" y="3150354"/>
                <a:ext cx="1494952" cy="423593"/>
              </a:xfrm>
              <a:prstGeom prst="rect">
                <a:avLst/>
              </a:prstGeom>
              <a:solidFill>
                <a:srgbClr val="FDBB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prstClr val="white"/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rPr>
                  <a:t>Control</a:t>
                </a:r>
                <a:endParaRPr lang="ko-KR" altLang="en-US" sz="2400" dirty="0">
                  <a:solidFill>
                    <a:prstClr val="white"/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985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의사소통관리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23" y="832020"/>
            <a:ext cx="8280871" cy="5247504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319469" y="1771972"/>
            <a:ext cx="5653937" cy="2091574"/>
            <a:chOff x="319469" y="1771972"/>
            <a:chExt cx="5653937" cy="2091574"/>
          </a:xfrm>
        </p:grpSpPr>
        <p:grpSp>
          <p:nvGrpSpPr>
            <p:cNvPr id="8" name="그룹 7"/>
            <p:cNvGrpSpPr/>
            <p:nvPr/>
          </p:nvGrpSpPr>
          <p:grpSpPr>
            <a:xfrm>
              <a:off x="1739158" y="1812324"/>
              <a:ext cx="4234248" cy="2051222"/>
              <a:chOff x="3822357" y="1194486"/>
              <a:chExt cx="4234248" cy="2051222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3822357" y="1194486"/>
                <a:ext cx="4234248" cy="205122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" name="그룹 4"/>
              <p:cNvGrpSpPr/>
              <p:nvPr/>
            </p:nvGrpSpPr>
            <p:grpSpPr>
              <a:xfrm>
                <a:off x="3926359" y="1340171"/>
                <a:ext cx="3924300" cy="1754939"/>
                <a:chOff x="3926359" y="1340171"/>
                <a:chExt cx="3924300" cy="1754939"/>
              </a:xfrm>
            </p:grpSpPr>
            <p:pic>
              <p:nvPicPr>
                <p:cNvPr id="4" name="그림 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26359" y="2123560"/>
                  <a:ext cx="3924300" cy="971550"/>
                </a:xfrm>
                <a:prstGeom prst="rect">
                  <a:avLst/>
                </a:prstGeom>
              </p:spPr>
            </p:pic>
            <p:sp>
              <p:nvSpPr>
                <p:cNvPr id="9" name="TextBox 8"/>
                <p:cNvSpPr txBox="1"/>
                <p:nvPr/>
              </p:nvSpPr>
              <p:spPr>
                <a:xfrm>
                  <a:off x="3935858" y="1340171"/>
                  <a:ext cx="1229266" cy="369332"/>
                </a:xfrm>
                <a:prstGeom prst="rect">
                  <a:avLst/>
                </a:prstGeom>
                <a:solidFill>
                  <a:srgbClr val="94C3BB"/>
                </a:solidFill>
                <a:ln>
                  <a:solidFill>
                    <a:srgbClr val="94C3BB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타이포_스톰 B" panose="02020503020101020101" pitchFamily="18" charset="-127"/>
                      <a:ea typeface="타이포_스톰 B" panose="02020503020101020101" pitchFamily="18" charset="-127"/>
                    </a:rPr>
                    <a:t>조회수 </a:t>
                  </a:r>
                  <a:r>
                    <a:rPr lang="en-US" altLang="ko-KR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타이포_스톰 B" panose="02020503020101020101" pitchFamily="18" charset="-127"/>
                      <a:ea typeface="타이포_스톰 B" panose="02020503020101020101" pitchFamily="18" charset="-127"/>
                    </a:rPr>
                    <a:t>+1</a:t>
                  </a:r>
                  <a:endParaRPr lang="ko-KR" altLang="en-US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35858" y="1781690"/>
                  <a:ext cx="1542303" cy="341870"/>
                </a:xfrm>
                <a:prstGeom prst="rect">
                  <a:avLst/>
                </a:prstGeom>
                <a:solidFill>
                  <a:srgbClr val="FDBBC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dirty="0" smtClean="0">
                      <a:solidFill>
                        <a:prstClr val="white"/>
                      </a:solidFill>
                      <a:latin typeface="타이포_스톰 B" panose="02020503020101020101" pitchFamily="18" charset="-127"/>
                      <a:ea typeface="타이포_스톰 B" panose="02020503020101020101" pitchFamily="18" charset="-127"/>
                    </a:rPr>
                    <a:t>mapper</a:t>
                  </a:r>
                  <a:endParaRPr lang="ko-KR" altLang="en-US" sz="2400" dirty="0">
                    <a:solidFill>
                      <a:prstClr val="white"/>
                    </a:solidFill>
                    <a:latin typeface="타이포_스톰 B" panose="02020503020101020101" pitchFamily="18" charset="-127"/>
                    <a:ea typeface="타이포_스톰 B" panose="02020503020101020101" pitchFamily="18" charset="-127"/>
                  </a:endParaRPr>
                </a:p>
              </p:txBody>
            </p:sp>
          </p:grpSp>
        </p:grpSp>
        <p:sp>
          <p:nvSpPr>
            <p:cNvPr id="13" name="타원 12"/>
            <p:cNvSpPr/>
            <p:nvPr/>
          </p:nvSpPr>
          <p:spPr>
            <a:xfrm>
              <a:off x="319469" y="1771972"/>
              <a:ext cx="767022" cy="741406"/>
            </a:xfrm>
            <a:prstGeom prst="ellipse">
              <a:avLst/>
            </a:prstGeom>
            <a:noFill/>
            <a:ln w="57150">
              <a:solidFill>
                <a:srgbClr val="F27E89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594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의사소통관리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23" y="832020"/>
            <a:ext cx="8280871" cy="5247504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947351" y="1614616"/>
            <a:ext cx="7661190" cy="4622264"/>
            <a:chOff x="947351" y="1614616"/>
            <a:chExt cx="7661190" cy="4622264"/>
          </a:xfrm>
        </p:grpSpPr>
        <p:grpSp>
          <p:nvGrpSpPr>
            <p:cNvPr id="17" name="그룹 16"/>
            <p:cNvGrpSpPr/>
            <p:nvPr/>
          </p:nvGrpSpPr>
          <p:grpSpPr>
            <a:xfrm>
              <a:off x="947351" y="1614616"/>
              <a:ext cx="7661190" cy="4622264"/>
              <a:chOff x="947351" y="1614616"/>
              <a:chExt cx="7661190" cy="4622264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6761457" y="5495474"/>
                <a:ext cx="1204531" cy="741406"/>
              </a:xfrm>
              <a:prstGeom prst="ellipse">
                <a:avLst/>
              </a:prstGeom>
              <a:noFill/>
              <a:ln w="57150">
                <a:solidFill>
                  <a:srgbClr val="F27E89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그룹 15"/>
              <p:cNvGrpSpPr/>
              <p:nvPr/>
            </p:nvGrpSpPr>
            <p:grpSpPr>
              <a:xfrm>
                <a:off x="947351" y="1614616"/>
                <a:ext cx="7661190" cy="3810836"/>
                <a:chOff x="947351" y="1614616"/>
                <a:chExt cx="7661190" cy="3810836"/>
              </a:xfrm>
            </p:grpSpPr>
            <p:sp>
              <p:nvSpPr>
                <p:cNvPr id="13" name="직사각형 12"/>
                <p:cNvSpPr/>
                <p:nvPr/>
              </p:nvSpPr>
              <p:spPr>
                <a:xfrm>
                  <a:off x="947351" y="1614616"/>
                  <a:ext cx="7661190" cy="38108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" name="그룹 11"/>
                <p:cNvGrpSpPr/>
                <p:nvPr/>
              </p:nvGrpSpPr>
              <p:grpSpPr>
                <a:xfrm>
                  <a:off x="1059201" y="1735890"/>
                  <a:ext cx="7356990" cy="3526786"/>
                  <a:chOff x="1059201" y="1735890"/>
                  <a:chExt cx="7356990" cy="3526786"/>
                </a:xfrm>
              </p:grpSpPr>
              <p:pic>
                <p:nvPicPr>
                  <p:cNvPr id="4" name="그림 3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1083" r="1265"/>
                  <a:stretch/>
                </p:blipFill>
                <p:spPr>
                  <a:xfrm>
                    <a:off x="1059201" y="1735890"/>
                    <a:ext cx="3033709" cy="1004099"/>
                  </a:xfrm>
                  <a:prstGeom prst="rect">
                    <a:avLst/>
                  </a:prstGeom>
                </p:spPr>
              </p:pic>
              <p:pic>
                <p:nvPicPr>
                  <p:cNvPr id="5" name="그림 4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72608" y="1774595"/>
                    <a:ext cx="3048635" cy="911090"/>
                  </a:xfrm>
                  <a:prstGeom prst="rect">
                    <a:avLst/>
                  </a:prstGeom>
                </p:spPr>
              </p:pic>
              <p:pic>
                <p:nvPicPr>
                  <p:cNvPr id="7" name="그림 6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977662" y="2918483"/>
                    <a:ext cx="5438529" cy="2344193"/>
                  </a:xfrm>
                  <a:prstGeom prst="rect">
                    <a:avLst/>
                  </a:prstGeom>
                </p:spPr>
              </p:pic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1059201" y="2909632"/>
                    <a:ext cx="1918461" cy="369332"/>
                  </a:xfrm>
                  <a:prstGeom prst="rect">
                    <a:avLst/>
                  </a:prstGeom>
                  <a:solidFill>
                    <a:srgbClr val="94C3BB"/>
                  </a:solidFill>
                  <a:ln>
                    <a:solidFill>
                      <a:srgbClr val="94C3BB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dirty="0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타이포_스톰 B" panose="02020503020101020101" pitchFamily="18" charset="-127"/>
                        <a:ea typeface="타이포_스톰 B" panose="02020503020101020101" pitchFamily="18" charset="-127"/>
                      </a:rPr>
                      <a:t>수정</a:t>
                    </a:r>
                    <a:r>
                      <a:rPr lang="en-US" altLang="ko-KR" dirty="0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타이포_스톰 B" panose="02020503020101020101" pitchFamily="18" charset="-127"/>
                        <a:ea typeface="타이포_스톰 B" panose="02020503020101020101" pitchFamily="18" charset="-127"/>
                      </a:rPr>
                      <a:t>/</a:t>
                    </a:r>
                    <a:r>
                      <a:rPr lang="ko-KR" altLang="en-US" dirty="0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타이포_스톰 B" panose="02020503020101020101" pitchFamily="18" charset="-127"/>
                        <a:ea typeface="타이포_스톰 B" panose="02020503020101020101" pitchFamily="18" charset="-127"/>
                      </a:rPr>
                      <a:t>삭제 </a:t>
                    </a:r>
                    <a:r>
                      <a:rPr lang="en-US" altLang="ko-KR" dirty="0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타이포_스톰 B" panose="02020503020101020101" pitchFamily="18" charset="-127"/>
                        <a:ea typeface="타이포_스톰 B" panose="02020503020101020101" pitchFamily="18" charset="-127"/>
                      </a:rPr>
                      <a:t>alert</a:t>
                    </a:r>
                    <a:endParaRPr lang="ko-KR" altLang="en-US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타이포_스톰 B" panose="02020503020101020101" pitchFamily="18" charset="-127"/>
                      <a:ea typeface="타이포_스톰 B" panose="02020503020101020101" pitchFamily="18" charset="-127"/>
                    </a:endParaRPr>
                  </a:p>
                </p:txBody>
              </p:sp>
              <p:sp>
                <p:nvSpPr>
                  <p:cNvPr id="15" name="직사각형 14"/>
                  <p:cNvSpPr/>
                  <p:nvPr/>
                </p:nvSpPr>
                <p:spPr>
                  <a:xfrm>
                    <a:off x="1812325" y="3358319"/>
                    <a:ext cx="1165338" cy="341870"/>
                  </a:xfrm>
                  <a:prstGeom prst="rect">
                    <a:avLst/>
                  </a:prstGeom>
                  <a:solidFill>
                    <a:srgbClr val="FDBBC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dirty="0" smtClean="0">
                        <a:solidFill>
                          <a:prstClr val="white"/>
                        </a:solidFill>
                        <a:latin typeface="타이포_스톰 B" panose="02020503020101020101" pitchFamily="18" charset="-127"/>
                        <a:ea typeface="타이포_스톰 B" panose="02020503020101020101" pitchFamily="18" charset="-127"/>
                      </a:rPr>
                      <a:t>script</a:t>
                    </a:r>
                    <a:endParaRPr lang="ko-KR" altLang="en-US" sz="2400" dirty="0">
                      <a:solidFill>
                        <a:prstClr val="white"/>
                      </a:solidFill>
                      <a:latin typeface="타이포_스톰 B" panose="02020503020101020101" pitchFamily="18" charset="-127"/>
                      <a:ea typeface="타이포_스톰 B" panose="02020503020101020101" pitchFamily="18" charset="-127"/>
                    </a:endParaRPr>
                  </a:p>
                </p:txBody>
              </p:sp>
            </p:grpSp>
          </p:grpSp>
        </p:grpSp>
        <p:cxnSp>
          <p:nvCxnSpPr>
            <p:cNvPr id="19" name="직선 연결선 18"/>
            <p:cNvCxnSpPr/>
            <p:nvPr/>
          </p:nvCxnSpPr>
          <p:spPr>
            <a:xfrm>
              <a:off x="1070919" y="2685535"/>
              <a:ext cx="6582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1059201" y="1735890"/>
              <a:ext cx="6582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4172608" y="1735890"/>
              <a:ext cx="0" cy="94964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7641233" y="1735890"/>
              <a:ext cx="11718" cy="94964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1059200" y="1735890"/>
              <a:ext cx="11718" cy="94964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4802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D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49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의사소통관리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29" y="749643"/>
            <a:ext cx="8448706" cy="275143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77626" y="2965621"/>
            <a:ext cx="8608541" cy="1429420"/>
            <a:chOff x="277626" y="2965621"/>
            <a:chExt cx="8608541" cy="1429420"/>
          </a:xfrm>
        </p:grpSpPr>
        <p:sp>
          <p:nvSpPr>
            <p:cNvPr id="8" name="타원 7"/>
            <p:cNvSpPr/>
            <p:nvPr/>
          </p:nvSpPr>
          <p:spPr>
            <a:xfrm>
              <a:off x="7216346" y="2965621"/>
              <a:ext cx="799069" cy="673751"/>
            </a:xfrm>
            <a:prstGeom prst="ellipse">
              <a:avLst/>
            </a:prstGeom>
            <a:noFill/>
            <a:ln w="57150">
              <a:solidFill>
                <a:srgbClr val="F27E89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7626" y="3819311"/>
              <a:ext cx="8608541" cy="57573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77626" y="2982093"/>
              <a:ext cx="628536" cy="369332"/>
            </a:xfrm>
            <a:prstGeom prst="rect">
              <a:avLst/>
            </a:prstGeom>
            <a:solidFill>
              <a:srgbClr val="94C3BB"/>
            </a:solidFill>
            <a:ln>
              <a:solidFill>
                <a:srgbClr val="94C3B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등록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77626" y="3398086"/>
              <a:ext cx="1765357" cy="34187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solidFill>
                    <a:prstClr val="white"/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mapper</a:t>
              </a:r>
              <a:endParaRPr lang="ko-KR" altLang="en-US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607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의사소통관리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93" y="741405"/>
            <a:ext cx="8822812" cy="3076831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328352" y="1085850"/>
            <a:ext cx="7667365" cy="3016282"/>
            <a:chOff x="1328352" y="1085850"/>
            <a:chExt cx="7667365" cy="301628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8352" y="1085850"/>
              <a:ext cx="5394976" cy="3016282"/>
            </a:xfrm>
            <a:prstGeom prst="rect">
              <a:avLst/>
            </a:prstGeom>
          </p:spPr>
        </p:pic>
        <p:sp>
          <p:nvSpPr>
            <p:cNvPr id="9" name="타원 8"/>
            <p:cNvSpPr/>
            <p:nvPr/>
          </p:nvSpPr>
          <p:spPr>
            <a:xfrm>
              <a:off x="8196648" y="2842621"/>
              <a:ext cx="799069" cy="673751"/>
            </a:xfrm>
            <a:prstGeom prst="ellipse">
              <a:avLst/>
            </a:prstGeom>
            <a:noFill/>
            <a:ln w="57150">
              <a:solidFill>
                <a:srgbClr val="F27E89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21" y="790382"/>
            <a:ext cx="8840010" cy="3107209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2842054" y="2029761"/>
            <a:ext cx="6072445" cy="4581963"/>
            <a:chOff x="2842054" y="2029761"/>
            <a:chExt cx="6072445" cy="458196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42055" y="2842621"/>
              <a:ext cx="6072444" cy="3769103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842054" y="2029761"/>
              <a:ext cx="1285103" cy="369332"/>
            </a:xfrm>
            <a:prstGeom prst="rect">
              <a:avLst/>
            </a:prstGeom>
            <a:solidFill>
              <a:srgbClr val="94C3BB"/>
            </a:solidFill>
            <a:ln>
              <a:solidFill>
                <a:srgbClr val="94C3B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파일업로드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842055" y="2445754"/>
              <a:ext cx="1765357" cy="341870"/>
            </a:xfrm>
            <a:prstGeom prst="rect">
              <a:avLst/>
            </a:prstGeom>
            <a:solidFill>
              <a:srgbClr val="FDBB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solidFill>
                    <a:prstClr val="white"/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mapper</a:t>
              </a:r>
              <a:endParaRPr lang="ko-KR" altLang="en-US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169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7E6E6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의사소통관리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49" y="1079156"/>
            <a:ext cx="2804914" cy="466261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599" y="1571502"/>
            <a:ext cx="3889489" cy="92521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76500" y="766978"/>
            <a:ext cx="866203" cy="369332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리스트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076501" y="1182971"/>
            <a:ext cx="1294570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layout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76501" y="2731527"/>
            <a:ext cx="1039196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java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6500" y="3091333"/>
            <a:ext cx="4888803" cy="359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1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7E6E6">
                      <a:lumMod val="50000"/>
                    </a:srgbClr>
                  </a:solidFill>
                </a:rPr>
                <a:t> </a:t>
              </a:r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APP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의사소통관리 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- </a:t>
            </a:r>
            <a:r>
              <a:rPr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공지사항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5582" y="662261"/>
            <a:ext cx="2884883" cy="5937747"/>
            <a:chOff x="525582" y="662261"/>
            <a:chExt cx="2884883" cy="59377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82" y="662261"/>
              <a:ext cx="2884883" cy="593774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6649" y="1079157"/>
              <a:ext cx="2776151" cy="4662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43" y="1065770"/>
            <a:ext cx="2820961" cy="468938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500" y="1783864"/>
            <a:ext cx="2943225" cy="28575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76500" y="766978"/>
            <a:ext cx="866203" cy="369332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글쓰기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076501" y="1182971"/>
            <a:ext cx="1294570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layout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681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567275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endParaRPr lang="en-US" altLang="ko-KR" sz="2800" dirty="0" smtClean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일정관리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84078" y="3685324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46806" y="3882924"/>
            <a:ext cx="522900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전현규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549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프로젝트추가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(CEO, CTO)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0" y="936804"/>
            <a:ext cx="6987480" cy="400605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152" y="3037979"/>
            <a:ext cx="5515745" cy="495369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32" y="5463420"/>
            <a:ext cx="8621328" cy="91452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32" y="3285664"/>
            <a:ext cx="5039428" cy="207674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cxnSp>
        <p:nvCxnSpPr>
          <p:cNvPr id="9" name="직선 화살표 연결선 8"/>
          <p:cNvCxnSpPr/>
          <p:nvPr/>
        </p:nvCxnSpPr>
        <p:spPr>
          <a:xfrm flipH="1">
            <a:off x="5438024" y="4407114"/>
            <a:ext cx="67926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33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(PM)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0" y="845910"/>
            <a:ext cx="8640000" cy="421123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069" y="1383571"/>
            <a:ext cx="7019054" cy="161783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090" y="671806"/>
            <a:ext cx="3376033" cy="60229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696" y="3091332"/>
            <a:ext cx="7163800" cy="44773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864" y="4384747"/>
            <a:ext cx="5958336" cy="213167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821" y="3646898"/>
            <a:ext cx="4435675" cy="630019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5217445" y="5646551"/>
            <a:ext cx="2854425" cy="339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refno </a:t>
            </a:r>
            <a:r>
              <a:rPr lang="ko-KR" altLang="en-US" sz="14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기준으로 계층형 구조 호출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219450" y="5972175"/>
            <a:ext cx="3114675" cy="409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307" y="3628993"/>
            <a:ext cx="3619318" cy="2717982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725" y="3628993"/>
            <a:ext cx="3761543" cy="108198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928" y="6329074"/>
            <a:ext cx="4203336" cy="23400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684809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5" grpId="0" animBg="1"/>
      <p:bldP spid="15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7E6E6">
                      <a:lumMod val="50000"/>
                    </a:srgbClr>
                  </a:solidFill>
                </a:rPr>
                <a:t>웹 화면</a:t>
              </a:r>
              <a:r>
                <a:rPr lang="en-US" altLang="ko-KR" dirty="0" smtClean="0">
                  <a:solidFill>
                    <a:srgbClr val="E7E6E6">
                      <a:lumMod val="50000"/>
                    </a:srgbClr>
                  </a:solidFill>
                </a:rPr>
                <a:t>/</a:t>
              </a:r>
              <a:r>
                <a:rPr lang="ko-KR" altLang="en-US" dirty="0" smtClean="0">
                  <a:solidFill>
                    <a:srgbClr val="E7E6E6">
                      <a:lumMod val="50000"/>
                    </a:srgbClr>
                  </a:solidFill>
                </a:rPr>
                <a:t>핵심코드</a:t>
              </a:r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간트차트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r>
              <a:rPr lang="en-US" altLang="ko-KR" sz="200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0" y="919876"/>
            <a:ext cx="8640000" cy="4100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95" y="3092887"/>
            <a:ext cx="7898519" cy="386112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096" y="3591882"/>
            <a:ext cx="6094364" cy="2922444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87" y="5352134"/>
            <a:ext cx="5379491" cy="1162192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2857500" y="4422790"/>
            <a:ext cx="5770514" cy="3564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5" name="꺾인 연결선 14"/>
          <p:cNvCxnSpPr>
            <a:stCxn id="13" idx="2"/>
            <a:endCxn id="12" idx="3"/>
          </p:cNvCxnSpPr>
          <p:nvPr/>
        </p:nvCxnSpPr>
        <p:spPr>
          <a:xfrm rot="5400000">
            <a:off x="5096517" y="5286990"/>
            <a:ext cx="1154002" cy="138479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0" y="1510739"/>
            <a:ext cx="5379491" cy="373270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3228975" y="5638801"/>
            <a:ext cx="3790950" cy="1955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3" name="직선 화살표 연결선 22"/>
          <p:cNvCxnSpPr>
            <a:stCxn id="16" idx="0"/>
          </p:cNvCxnSpPr>
          <p:nvPr/>
        </p:nvCxnSpPr>
        <p:spPr>
          <a:xfrm flipH="1" flipV="1">
            <a:off x="2857502" y="5243447"/>
            <a:ext cx="2266948" cy="3953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2274772" y="2499735"/>
            <a:ext cx="3329506" cy="6967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위쪽은 자신의 업무가 속하는 상위업무를 호출</a:t>
            </a:r>
            <a:r>
              <a:rPr lang="en-US" altLang="ko-KR" sz="14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, </a:t>
            </a:r>
            <a:r>
              <a:rPr lang="ko-KR" altLang="en-US" sz="14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아래쪽은 자신의 업무를 호출하여 </a:t>
            </a:r>
            <a:r>
              <a:rPr lang="en-US" altLang="ko-KR" sz="140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UNION ALL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76309" y="3069367"/>
            <a:ext cx="876241" cy="1306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276" y="3693216"/>
            <a:ext cx="3965948" cy="106831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276" y="4814474"/>
            <a:ext cx="3987609" cy="1388656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276" y="6282485"/>
            <a:ext cx="3663254" cy="22520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40107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6" grpId="0" animBg="1"/>
      <p:bldP spid="16" grpId="1" animBg="1"/>
      <p:bldP spid="27" grpId="0"/>
      <p:bldP spid="27" grpId="1"/>
      <p:bldP spid="28" grpId="0" animBg="1"/>
      <p:bldP spid="28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3204519" y="1902945"/>
            <a:ext cx="2877606" cy="66145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95599" y="2567275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595" y="2904002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프로젝트 </a:t>
            </a:r>
            <a:endParaRPr lang="en-US" altLang="ko-KR" sz="2800" dirty="0" smtClean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총괄</a:t>
            </a:r>
            <a:r>
              <a:rPr lang="en-US" altLang="ko-KR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/</a:t>
            </a:r>
            <a:r>
              <a:rPr lang="ko-KR" altLang="en-US" sz="2800" dirty="0" smtClean="0">
                <a:solidFill>
                  <a:srgbClr val="E7E6E6">
                    <a:lumMod val="25000"/>
                  </a:srgb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통합관리</a:t>
            </a:r>
            <a:endParaRPr lang="ko-KR" altLang="en-US" sz="2800" dirty="0">
              <a:solidFill>
                <a:srgbClr val="E7E6E6">
                  <a:lumMod val="25000"/>
                </a:srgb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 rot="10800000">
            <a:off x="3284078" y="3685324"/>
            <a:ext cx="2718487" cy="45719"/>
            <a:chOff x="0" y="6058453"/>
            <a:chExt cx="9152314" cy="49876"/>
          </a:xfrm>
        </p:grpSpPr>
        <p:sp>
          <p:nvSpPr>
            <p:cNvPr id="11" name="직사각형 10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46806" y="3882924"/>
            <a:ext cx="516488" cy="2462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E7E6E6">
                    <a:lumMod val="50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유재인</a:t>
            </a:r>
            <a:endParaRPr lang="ko-KR" altLang="en-US" sz="1000" dirty="0">
              <a:solidFill>
                <a:srgbClr val="E7E6E6">
                  <a:lumMod val="50000"/>
                </a:srgb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616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7E6E6">
                      <a:lumMod val="50000"/>
                    </a:srgbClr>
                  </a:solidFill>
                </a:rPr>
                <a:t>웹 화면</a:t>
              </a:r>
              <a:r>
                <a:rPr lang="en-US" altLang="ko-KR" dirty="0" smtClean="0">
                  <a:solidFill>
                    <a:srgbClr val="E7E6E6">
                      <a:lumMod val="50000"/>
                    </a:srgbClr>
                  </a:solidFill>
                </a:rPr>
                <a:t>/</a:t>
              </a:r>
              <a:r>
                <a:rPr lang="ko-KR" altLang="en-US" dirty="0" smtClean="0">
                  <a:solidFill>
                    <a:srgbClr val="E7E6E6">
                      <a:lumMod val="50000"/>
                    </a:srgbClr>
                  </a:solidFill>
                </a:rPr>
                <a:t>핵심코드</a:t>
              </a:r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1" name="그림 20" descr="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00" y="810000"/>
            <a:ext cx="864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5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81231" y="197709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46" y="2203326"/>
            <a:ext cx="6829425" cy="18383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96246" y="1680521"/>
            <a:ext cx="2183560" cy="461665"/>
          </a:xfrm>
          <a:prstGeom prst="rect">
            <a:avLst/>
          </a:prstGeom>
          <a:solidFill>
            <a:srgbClr val="94C3BB"/>
          </a:solidFill>
          <a:ln>
            <a:solidFill>
              <a:srgbClr val="94C3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전체진행일정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58189" y="5449496"/>
            <a:ext cx="9085811" cy="131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87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7E6E6">
                      <a:lumMod val="50000"/>
                    </a:srgbClr>
                  </a:solidFill>
                </a:rPr>
                <a:t>웹 화면</a:t>
              </a:r>
              <a:r>
                <a:rPr lang="en-US" altLang="ko-KR" dirty="0" smtClean="0">
                  <a:solidFill>
                    <a:srgbClr val="E7E6E6">
                      <a:lumMod val="50000"/>
                    </a:srgbClr>
                  </a:solidFill>
                </a:rPr>
                <a:t>/</a:t>
              </a:r>
              <a:r>
                <a:rPr lang="ko-KR" altLang="en-US" dirty="0" smtClean="0">
                  <a:solidFill>
                    <a:srgbClr val="E7E6E6">
                      <a:lumMod val="50000"/>
                    </a:srgbClr>
                  </a:solidFill>
                </a:rPr>
                <a:t>핵심코드</a:t>
              </a:r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8" name="그림 7" descr="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00" y="810000"/>
            <a:ext cx="8640000" cy="1525621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200" y="1355608"/>
            <a:ext cx="8640000" cy="5281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1200" y="1023938"/>
            <a:ext cx="8640000" cy="4307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274281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7E6E6">
                      <a:lumMod val="50000"/>
                    </a:srgbClr>
                  </a:solidFill>
                </a:rPr>
                <a:t>웹 화면</a:t>
              </a:r>
              <a:r>
                <a:rPr lang="en-US" altLang="ko-KR" dirty="0" smtClean="0">
                  <a:solidFill>
                    <a:srgbClr val="E7E6E6">
                      <a:lumMod val="50000"/>
                    </a:srgbClr>
                  </a:solidFill>
                </a:rPr>
                <a:t>/</a:t>
              </a:r>
              <a:r>
                <a:rPr lang="ko-KR" altLang="en-US" dirty="0" smtClean="0">
                  <a:solidFill>
                    <a:srgbClr val="E7E6E6">
                      <a:lumMod val="50000"/>
                    </a:srgbClr>
                  </a:solidFill>
                </a:rPr>
                <a:t>핵심코드</a:t>
              </a:r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1" name="그림 10" descr="0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00" y="810000"/>
            <a:ext cx="8640000" cy="4165289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200" y="904875"/>
            <a:ext cx="8640000" cy="378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1200" y="1080000"/>
            <a:ext cx="8640000" cy="4850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427760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2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7E6E6">
                      <a:lumMod val="50000"/>
                    </a:srgbClr>
                  </a:solidFill>
                </a:rPr>
                <a:t>웹 화면</a:t>
              </a:r>
              <a:r>
                <a:rPr lang="en-US" altLang="ko-KR" dirty="0" smtClean="0">
                  <a:solidFill>
                    <a:srgbClr val="E7E6E6">
                      <a:lumMod val="50000"/>
                    </a:srgbClr>
                  </a:solidFill>
                </a:rPr>
                <a:t>/</a:t>
              </a:r>
              <a:r>
                <a:rPr lang="ko-KR" altLang="en-US" dirty="0" smtClean="0">
                  <a:solidFill>
                    <a:srgbClr val="E7E6E6">
                      <a:lumMod val="50000"/>
                    </a:srgbClr>
                  </a:solidFill>
                </a:rPr>
                <a:t>핵심코드</a:t>
              </a:r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팀원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1" name="그림 10" descr="0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12" y="662299"/>
            <a:ext cx="3429000" cy="594360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200" y="810000"/>
            <a:ext cx="8640000" cy="161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3925" y="1000125"/>
            <a:ext cx="7296150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09700" y="895350"/>
            <a:ext cx="6324600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190400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2000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000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7E6E6">
                      <a:lumMod val="50000"/>
                    </a:srgbClr>
                  </a:solidFill>
                </a:rPr>
                <a:t>웹 화면</a:t>
              </a:r>
              <a:r>
                <a:rPr lang="en-US" altLang="ko-KR" dirty="0" smtClean="0">
                  <a:solidFill>
                    <a:srgbClr val="E7E6E6">
                      <a:lumMod val="50000"/>
                    </a:srgbClr>
                  </a:solidFill>
                </a:rPr>
                <a:t>/</a:t>
              </a:r>
              <a:r>
                <a:rPr lang="ko-KR" altLang="en-US" dirty="0" smtClean="0">
                  <a:solidFill>
                    <a:srgbClr val="E7E6E6">
                      <a:lumMod val="50000"/>
                    </a:srgbClr>
                  </a:solidFill>
                </a:rPr>
                <a:t>핵심코드</a:t>
              </a:r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(PM)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21" name="그림 20" descr="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00" y="810000"/>
            <a:ext cx="864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88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4"/>
          <p:cNvGrpSpPr/>
          <p:nvPr/>
        </p:nvGrpSpPr>
        <p:grpSpPr>
          <a:xfrm>
            <a:off x="0" y="441033"/>
            <a:ext cx="9144000" cy="6380205"/>
            <a:chOff x="0" y="477795"/>
            <a:chExt cx="9144000" cy="6380205"/>
          </a:xfrm>
        </p:grpSpPr>
        <p:sp>
          <p:nvSpPr>
            <p:cNvPr id="3" name="직사각형 2"/>
            <p:cNvSpPr/>
            <p:nvPr/>
          </p:nvSpPr>
          <p:spPr>
            <a:xfrm>
              <a:off x="0" y="477795"/>
              <a:ext cx="9144000" cy="6380205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666" y="557150"/>
              <a:ext cx="9020432" cy="6230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E7E6E6">
                      <a:lumMod val="50000"/>
                    </a:srgbClr>
                  </a:solidFill>
                </a:rPr>
                <a:t>웹 화면</a:t>
              </a:r>
              <a:r>
                <a:rPr lang="en-US" altLang="ko-KR" dirty="0" smtClean="0">
                  <a:solidFill>
                    <a:srgbClr val="E7E6E6">
                      <a:lumMod val="50000"/>
                    </a:srgbClr>
                  </a:solidFill>
                </a:rPr>
                <a:t>/</a:t>
              </a:r>
              <a:r>
                <a:rPr lang="ko-KR" altLang="en-US" dirty="0" smtClean="0">
                  <a:solidFill>
                    <a:srgbClr val="E7E6E6">
                      <a:lumMod val="50000"/>
                    </a:srgbClr>
                  </a:solidFill>
                </a:rPr>
                <a:t>핵심코드</a:t>
              </a:r>
              <a:endParaRPr lang="ko-KR" altLang="en-US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850659" y="65903"/>
            <a:ext cx="1293341" cy="341870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WEB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3"/>
            <a:ext cx="6260758" cy="339258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[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화면구현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]  </a:t>
            </a:r>
            <a:r>
              <a:rPr lang="ko-KR" altLang="en-U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대시보드</a:t>
            </a:r>
            <a:r>
              <a: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(PM)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12" name="그림 11" descr="0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00" y="768623"/>
            <a:ext cx="8640000" cy="5027484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200" y="810000"/>
            <a:ext cx="8640000" cy="539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982775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2838095"/>
            <a:ext cx="9143999" cy="55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eview</a:t>
            </a:r>
            <a:endParaRPr lang="ko-KR" altLang="en-US" sz="3200" dirty="0">
              <a:solidFill>
                <a:srgbClr val="94C3BB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8315" y="3855304"/>
            <a:ext cx="9144000" cy="3002696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grpSp>
        <p:nvGrpSpPr>
          <p:cNvPr id="6" name="그룹 5"/>
          <p:cNvGrpSpPr/>
          <p:nvPr/>
        </p:nvGrpSpPr>
        <p:grpSpPr>
          <a:xfrm>
            <a:off x="-8315" y="2239514"/>
            <a:ext cx="9152314" cy="138420"/>
            <a:chOff x="0" y="6058453"/>
            <a:chExt cx="9152314" cy="49876"/>
          </a:xfrm>
        </p:grpSpPr>
        <p:sp>
          <p:nvSpPr>
            <p:cNvPr id="7" name="직사각형 6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32" y="968808"/>
            <a:ext cx="3534109" cy="13187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" y="3740091"/>
            <a:ext cx="9144000" cy="49876"/>
          </a:xfrm>
          <a:prstGeom prst="rect">
            <a:avLst/>
          </a:prstGeom>
          <a:solidFill>
            <a:srgbClr val="FDB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22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7332" y="180710"/>
            <a:ext cx="1598141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회의록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06" y="900554"/>
            <a:ext cx="8939898" cy="360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3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7332" y="197186"/>
            <a:ext cx="2508160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I</a:t>
            </a:r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SSUE 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L</a:t>
            </a:r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ist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2" y="1138912"/>
            <a:ext cx="8951469" cy="320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3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7332" y="197186"/>
            <a:ext cx="2804722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smtClean="0">
                <a:solidFill>
                  <a:schemeClr val="bg2">
                    <a:lumMod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차주 진행 계획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11815"/>
            <a:ext cx="9144000" cy="370703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37332" y="5247474"/>
            <a:ext cx="9085811" cy="13137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581864"/>
            <a:ext cx="9144000" cy="71220"/>
          </a:xfrm>
          <a:prstGeom prst="rect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2" y="1310461"/>
            <a:ext cx="9031245" cy="343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7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1"/>
          <a:stretch/>
        </p:blipFill>
        <p:spPr>
          <a:xfrm>
            <a:off x="0" y="4756127"/>
            <a:ext cx="9144000" cy="210187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2115" y="2563625"/>
            <a:ext cx="9143999" cy="557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T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HANK</a:t>
            </a:r>
            <a:r>
              <a:rPr lang="en-US" altLang="ko-KR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 Y</a:t>
            </a:r>
            <a:r>
              <a:rPr lang="en-US" altLang="ko-KR" sz="3200" dirty="0" smtClean="0">
                <a:solidFill>
                  <a:srgbClr val="94C3BB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OU </a:t>
            </a:r>
            <a:r>
              <a:rPr lang="ko-KR" altLang="en-US" sz="3200" dirty="0" smtClean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♥</a:t>
            </a:r>
            <a:endParaRPr lang="ko-KR" altLang="en-US" sz="3200" dirty="0">
              <a:solidFill>
                <a:srgbClr val="FDBBC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796745" y="3094492"/>
            <a:ext cx="3480487" cy="48901"/>
            <a:chOff x="0" y="6058453"/>
            <a:chExt cx="9152314" cy="49876"/>
          </a:xfrm>
        </p:grpSpPr>
        <p:sp>
          <p:nvSpPr>
            <p:cNvPr id="6" name="직사각형 5"/>
            <p:cNvSpPr/>
            <p:nvPr/>
          </p:nvSpPr>
          <p:spPr>
            <a:xfrm>
              <a:off x="0" y="6058453"/>
              <a:ext cx="9144000" cy="4987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05004" y="6061421"/>
              <a:ext cx="4447310" cy="43978"/>
            </a:xfrm>
            <a:prstGeom prst="rect">
              <a:avLst/>
            </a:prstGeom>
            <a:solidFill>
              <a:srgbClr val="FDBBC1"/>
            </a:solidFill>
            <a:ln>
              <a:solidFill>
                <a:srgbClr val="FDBB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603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97707" y="185350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prstClr val="white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prstClr val="white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375183" y="1845280"/>
            <a:ext cx="6419850" cy="2301314"/>
            <a:chOff x="996245" y="1680521"/>
            <a:chExt cx="6419850" cy="230131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6245" y="2200660"/>
              <a:ext cx="6419850" cy="178117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96245" y="1680521"/>
              <a:ext cx="2488359" cy="461665"/>
            </a:xfrm>
            <a:prstGeom prst="rect">
              <a:avLst/>
            </a:prstGeom>
            <a:solidFill>
              <a:srgbClr val="94C3BB"/>
            </a:solidFill>
            <a:ln>
              <a:solidFill>
                <a:srgbClr val="94C3B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스톰 B" panose="02020503020101020101" pitchFamily="18" charset="-127"/>
                  <a:ea typeface="타이포_스톰 B" panose="02020503020101020101" pitchFamily="18" charset="-127"/>
                </a:rPr>
                <a:t>권한별 접근 기능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54"/>
          <a:stretch/>
        </p:blipFill>
        <p:spPr>
          <a:xfrm>
            <a:off x="58189" y="5449496"/>
            <a:ext cx="9085811" cy="131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44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97707" y="185350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66" r="433"/>
          <a:stretch/>
        </p:blipFill>
        <p:spPr>
          <a:xfrm>
            <a:off x="107091" y="1132702"/>
            <a:ext cx="8929817" cy="495094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91" y="1528118"/>
            <a:ext cx="8929817" cy="452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6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615" y="560173"/>
            <a:ext cx="8962769" cy="6203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63" b="69650"/>
          <a:stretch/>
        </p:blipFill>
        <p:spPr>
          <a:xfrm>
            <a:off x="7158681" y="140043"/>
            <a:ext cx="1894703" cy="42013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90615" y="1362741"/>
            <a:ext cx="8976829" cy="4074232"/>
            <a:chOff x="90615" y="1362741"/>
            <a:chExt cx="8976829" cy="407423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615" y="1779372"/>
              <a:ext cx="8976828" cy="365760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616" y="1362741"/>
              <a:ext cx="8976828" cy="445951"/>
            </a:xfrm>
            <a:prstGeom prst="rect">
              <a:avLst/>
            </a:prstGeom>
          </p:spPr>
        </p:pic>
      </p:grpSp>
      <p:sp>
        <p:nvSpPr>
          <p:cNvPr id="10" name="직사각형 9"/>
          <p:cNvSpPr/>
          <p:nvPr/>
        </p:nvSpPr>
        <p:spPr>
          <a:xfrm>
            <a:off x="181231" y="197709"/>
            <a:ext cx="5815915" cy="46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R</a:t>
            </a:r>
            <a:r>
              <a:rPr lang="en-US" altLang="ko-KR" sz="2400" dirty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equirements </a:t>
            </a:r>
            <a:r>
              <a:rPr lang="en-US" altLang="ko-KR" sz="2400" dirty="0">
                <a:solidFill>
                  <a:srgbClr val="FDBBC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D</a:t>
            </a:r>
            <a:r>
              <a:rPr lang="en-US" altLang="ko-KR" sz="2400" dirty="0">
                <a:solidFill>
                  <a:schemeClr val="bg1"/>
                </a:solidFill>
                <a:latin typeface="타이포_스톰 B" panose="02020503020101020101" pitchFamily="18" charset="-127"/>
                <a:ea typeface="타이포_스톰 B" panose="02020503020101020101" pitchFamily="18" charset="-127"/>
              </a:rPr>
              <a:t>ocumentation</a:t>
            </a:r>
            <a:endParaRPr lang="ko-KR" altLang="en-US" sz="2400" dirty="0">
              <a:solidFill>
                <a:schemeClr val="bg1"/>
              </a:solidFill>
              <a:latin typeface="타이포_스톰 B" panose="02020503020101020101" pitchFamily="18" charset="-127"/>
              <a:ea typeface="타이포_스톰 B" panose="020205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13" y="1779372"/>
            <a:ext cx="8976827" cy="36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4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메인 레이아웃_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목차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2075</TotalTime>
  <Words>1695</Words>
  <Application>Microsoft Office PowerPoint</Application>
  <PresentationFormat>화면 슬라이드 쇼(4:3)</PresentationFormat>
  <Paragraphs>454</Paragraphs>
  <Slides>69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69</vt:i4>
      </vt:variant>
    </vt:vector>
  </HeadingPairs>
  <TitlesOfParts>
    <vt:vector size="83" baseType="lpstr">
      <vt:lpstr>굴림</vt:lpstr>
      <vt:lpstr>Arial</vt:lpstr>
      <vt:lpstr>나눔스퀘어_ac</vt:lpstr>
      <vt:lpstr>타이포_스톰 B</vt:lpstr>
      <vt:lpstr>맑은 고딕</vt:lpstr>
      <vt:lpstr>Consolas</vt:lpstr>
      <vt:lpstr>Calibri</vt:lpstr>
      <vt:lpstr>Calibri Light</vt:lpstr>
      <vt:lpstr>Bahnschrift Light SemiCondensed</vt:lpstr>
      <vt:lpstr>나눔스퀘어_ac ExtraBold</vt:lpstr>
      <vt:lpstr>메인 레이아웃_1</vt:lpstr>
      <vt:lpstr>Office 테마</vt:lpstr>
      <vt:lpstr>목차 레이아웃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HANA K.</dc:creator>
  <cp:lastModifiedBy>507-20</cp:lastModifiedBy>
  <cp:revision>162</cp:revision>
  <dcterms:created xsi:type="dcterms:W3CDTF">2020-05-05T13:43:36Z</dcterms:created>
  <dcterms:modified xsi:type="dcterms:W3CDTF">2020-05-26T05:06:29Z</dcterms:modified>
</cp:coreProperties>
</file>